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6404"/>
    <a:srgbClr val="04A004"/>
    <a:srgbClr val="38E85A"/>
    <a:srgbClr val="58F22E"/>
    <a:srgbClr val="CCFFCC"/>
    <a:srgbClr val="008A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236" y="234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Id="rId3"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tableStyles" Target="tableStyles.xml"/>
<Relationship Id="rId5" Type="http://schemas.openxmlformats.org/officeDocument/2006/relationships/theme" Target="theme/theme1.xml"/>
<Relationship Id="rId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2334816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1919609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615464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366970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1135154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958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2634816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352278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1590563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1155124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185"/>
            <a:ext cx="4514850" cy="780203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A58E8FD-63D0-4673-BAF1-1767FCE7FE1E}" type="datetimeFigureOut">
              <a:rPr kumimoji="1" lang="ja-JP" altLang="en-US" smtClean="0"/>
              <a:t>2019/8/14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224372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A58E8FD-63D0-4673-BAF1-1767FCE7FE1E}" type="datetimeFigureOut">
              <a:rPr kumimoji="1" lang="ja-JP" altLang="en-US" smtClean="0"/>
              <a:t>2019/8/14</a:t>
            </a:fld>
            <a:endParaRPr kumimoji="1" lang="ja-JP" altLang="en-US"/>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0040B8D-9966-4F43-8D25-C1011FFC0FDC}" type="slidenum">
              <a:rPr kumimoji="1" lang="ja-JP" altLang="en-US" smtClean="0"/>
              <a:t>‹#›</a:t>
            </a:fld>
            <a:endParaRPr kumimoji="1" lang="ja-JP" altLang="en-US"/>
          </a:p>
        </p:txBody>
      </p:sp>
    </p:spTree>
    <p:extLst>
      <p:ext uri="{BB962C8B-B14F-4D97-AF65-F5344CB8AC3E}">
        <p14:creationId xmlns:p14="http://schemas.microsoft.com/office/powerpoint/2010/main" val="756429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epiamonthly@tepia.co.jp"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6021" y="7938576"/>
            <a:ext cx="1401979" cy="1169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正方形/長方形 25"/>
          <p:cNvSpPr/>
          <p:nvPr/>
        </p:nvSpPr>
        <p:spPr>
          <a:xfrm>
            <a:off x="116632" y="251520"/>
            <a:ext cx="6605016" cy="1152128"/>
          </a:xfrm>
          <a:prstGeom prst="rect">
            <a:avLst/>
          </a:prstGeom>
          <a:solidFill>
            <a:srgbClr val="0070C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solidFill>
                <a:schemeClr val="bg1"/>
              </a:solidFill>
            </a:endParaRPr>
          </a:p>
        </p:txBody>
      </p:sp>
      <p:sp>
        <p:nvSpPr>
          <p:cNvPr id="25" name="正方形/長方形 24"/>
          <p:cNvSpPr/>
          <p:nvPr/>
        </p:nvSpPr>
        <p:spPr>
          <a:xfrm>
            <a:off x="44624" y="2699791"/>
            <a:ext cx="6677024" cy="3096345"/>
          </a:xfrm>
          <a:prstGeom prst="rect">
            <a:avLst/>
          </a:prstGeom>
          <a:gradFill>
            <a:gsLst>
              <a:gs pos="0">
                <a:schemeClr val="accent5">
                  <a:lumMod val="20000"/>
                  <a:lumOff val="80000"/>
                </a:schemeClr>
              </a:gs>
              <a:gs pos="50000">
                <a:schemeClr val="accent1">
                  <a:tint val="44500"/>
                  <a:satMod val="160000"/>
                </a:schemeClr>
              </a:gs>
              <a:gs pos="100000">
                <a:schemeClr val="accent1">
                  <a:tint val="23500"/>
                  <a:satMod val="160000"/>
                </a:schemeClr>
              </a:gs>
            </a:gsLst>
            <a:lin ang="5400000" scaled="0"/>
          </a:gradFill>
          <a:ln w="3175">
            <a:solidFill>
              <a:srgbClr val="0070C0"/>
            </a:solidFill>
          </a:ln>
          <a:effectLst>
            <a:glow rad="127000">
              <a:schemeClr val="accent1">
                <a:alpha val="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44624" y="7884369"/>
            <a:ext cx="5387926" cy="1224136"/>
          </a:xfrm>
          <a:prstGeom prst="roundRect">
            <a:avLst/>
          </a:prstGeom>
          <a:solidFill>
            <a:srgbClr val="04A004"/>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ctrTitle"/>
          </p:nvPr>
        </p:nvSpPr>
        <p:spPr>
          <a:xfrm>
            <a:off x="332656" y="323528"/>
            <a:ext cx="6336704" cy="1080120"/>
          </a:xfrm>
        </p:spPr>
        <p:txBody>
          <a:bodyPr>
            <a:normAutofit fontScale="90000"/>
          </a:bodyPr>
          <a:lstStyle/>
          <a:p>
            <a:r>
              <a:rPr kumimoji="1" lang="ja-JP" altLang="en-US" sz="2000" b="1" smtClean="0">
                <a:solidFill>
                  <a:schemeClr val="bg1"/>
                </a:solidFill>
                <a:latin typeface="メイリオ" panose="020B0604030504040204" pitchFamily="50" charset="-128"/>
                <a:ea typeface="メイリオ" panose="020B0604030504040204" pitchFamily="50" charset="-128"/>
              </a:rPr>
              <a:t>環境ビジネス海外展開セミナー</a:t>
            </a:r>
            <a:r>
              <a:rPr kumimoji="1" lang="en-US" altLang="ja-JP" sz="2000" smtClean="0">
                <a:solidFill>
                  <a:schemeClr val="bg1"/>
                </a:solidFill>
                <a:latin typeface="メイリオ" panose="020B0604030504040204" pitchFamily="50" charset="-128"/>
                <a:ea typeface="メイリオ" panose="020B0604030504040204" pitchFamily="50" charset="-128"/>
              </a:rPr>
              <a:t/>
            </a:r>
            <a:br>
              <a:rPr kumimoji="1" lang="en-US" altLang="ja-JP" sz="2000" smtClean="0">
                <a:solidFill>
                  <a:schemeClr val="bg1"/>
                </a:solidFill>
                <a:latin typeface="メイリオ" panose="020B0604030504040204" pitchFamily="50" charset="-128"/>
                <a:ea typeface="メイリオ" panose="020B0604030504040204" pitchFamily="50" charset="-128"/>
              </a:rPr>
            </a:br>
            <a:r>
              <a:rPr kumimoji="1" lang="ja-JP" altLang="en-US" sz="2000" b="1" smtClean="0">
                <a:solidFill>
                  <a:schemeClr val="bg1"/>
                </a:solidFill>
                <a:latin typeface="メイリオ" panose="020B0604030504040204" pitchFamily="50" charset="-128"/>
                <a:ea typeface="メイリオ" panose="020B0604030504040204" pitchFamily="50" charset="-128"/>
              </a:rPr>
              <a:t>～</a:t>
            </a:r>
            <a:r>
              <a:rPr lang="ja-JP" altLang="ja-JP" sz="2000" b="1" smtClean="0">
                <a:solidFill>
                  <a:schemeClr val="bg1"/>
                </a:solidFill>
                <a:latin typeface="メイリオ" panose="020B0604030504040204" pitchFamily="50" charset="-128"/>
                <a:ea typeface="メイリオ" panose="020B0604030504040204" pitchFamily="50" charset="-128"/>
              </a:rPr>
              <a:t>台湾</a:t>
            </a:r>
            <a:r>
              <a:rPr lang="ja-JP" altLang="en-US" sz="2000" b="1">
                <a:solidFill>
                  <a:schemeClr val="bg1"/>
                </a:solidFill>
                <a:latin typeface="メイリオ" panose="020B0604030504040204" pitchFamily="50" charset="-128"/>
                <a:ea typeface="メイリオ" panose="020B0604030504040204" pitchFamily="50" charset="-128"/>
              </a:rPr>
              <a:t>・</a:t>
            </a:r>
            <a:r>
              <a:rPr lang="ja-JP" altLang="ja-JP" sz="2000" b="1" smtClean="0">
                <a:solidFill>
                  <a:schemeClr val="bg1"/>
                </a:solidFill>
                <a:latin typeface="メイリオ" panose="020B0604030504040204" pitchFamily="50" charset="-128"/>
                <a:ea typeface="メイリオ" panose="020B0604030504040204" pitchFamily="50" charset="-128"/>
              </a:rPr>
              <a:t>中東地域</a:t>
            </a:r>
            <a:r>
              <a:rPr lang="ja-JP" altLang="en-US" sz="2000" b="1" smtClean="0">
                <a:solidFill>
                  <a:schemeClr val="bg1"/>
                </a:solidFill>
                <a:latin typeface="メイリオ" panose="020B0604030504040204" pitchFamily="50" charset="-128"/>
                <a:ea typeface="メイリオ" panose="020B0604030504040204" pitchFamily="50" charset="-128"/>
              </a:rPr>
              <a:t>（サウジアラビア）・太平洋</a:t>
            </a:r>
            <a:r>
              <a:rPr lang="ja-JP" altLang="ja-JP" sz="2000" b="1" smtClean="0">
                <a:solidFill>
                  <a:schemeClr val="bg1"/>
                </a:solidFill>
                <a:latin typeface="メイリオ" panose="020B0604030504040204" pitchFamily="50" charset="-128"/>
                <a:ea typeface="メイリオ" panose="020B0604030504040204" pitchFamily="50" charset="-128"/>
              </a:rPr>
              <a:t>島嶼国</a:t>
            </a:r>
            <a:r>
              <a:rPr lang="ja-JP" altLang="en-US" sz="2000" b="1" smtClean="0">
                <a:solidFill>
                  <a:schemeClr val="bg1"/>
                </a:solidFill>
                <a:latin typeface="メイリオ" panose="020B0604030504040204" pitchFamily="50" charset="-128"/>
                <a:ea typeface="メイリオ" panose="020B0604030504040204" pitchFamily="50" charset="-128"/>
              </a:rPr>
              <a:t>の</a:t>
            </a:r>
            <a:r>
              <a:rPr lang="en-US" altLang="ja-JP" sz="2000" b="1" smtClean="0">
                <a:solidFill>
                  <a:schemeClr val="bg1"/>
                </a:solidFill>
                <a:latin typeface="メイリオ" panose="020B0604030504040204" pitchFamily="50" charset="-128"/>
                <a:ea typeface="メイリオ" panose="020B0604030504040204" pitchFamily="50" charset="-128"/>
              </a:rPr>
              <a:t/>
            </a:r>
            <a:br>
              <a:rPr lang="en-US" altLang="ja-JP" sz="2000" b="1" smtClean="0">
                <a:solidFill>
                  <a:schemeClr val="bg1"/>
                </a:solidFill>
                <a:latin typeface="メイリオ" panose="020B0604030504040204" pitchFamily="50" charset="-128"/>
                <a:ea typeface="メイリオ" panose="020B0604030504040204" pitchFamily="50" charset="-128"/>
              </a:rPr>
            </a:br>
            <a:r>
              <a:rPr lang="ja-JP" altLang="ja-JP" sz="2000" b="1" smtClean="0">
                <a:solidFill>
                  <a:schemeClr val="bg1"/>
                </a:solidFill>
                <a:latin typeface="メイリオ" panose="020B0604030504040204" pitchFamily="50" charset="-128"/>
                <a:ea typeface="メイリオ" panose="020B0604030504040204" pitchFamily="50" charset="-128"/>
              </a:rPr>
              <a:t>現状</a:t>
            </a:r>
            <a:r>
              <a:rPr lang="ja-JP" altLang="en-US" sz="2000" b="1" smtClean="0">
                <a:solidFill>
                  <a:schemeClr val="bg1"/>
                </a:solidFill>
                <a:latin typeface="メイリオ" panose="020B0604030504040204" pitchFamily="50" charset="-128"/>
                <a:ea typeface="メイリオ" panose="020B0604030504040204" pitchFamily="50" charset="-128"/>
              </a:rPr>
              <a:t>と</a:t>
            </a:r>
            <a:r>
              <a:rPr lang="ja-JP" altLang="ja-JP" sz="2000" b="1" smtClean="0">
                <a:solidFill>
                  <a:schemeClr val="bg1"/>
                </a:solidFill>
                <a:latin typeface="メイリオ" panose="020B0604030504040204" pitchFamily="50" charset="-128"/>
                <a:ea typeface="メイリオ" panose="020B0604030504040204" pitchFamily="50" charset="-128"/>
              </a:rPr>
              <a:t>環境分野における</a:t>
            </a:r>
            <a:r>
              <a:rPr lang="ja-JP" altLang="en-US" sz="2000" b="1" smtClean="0">
                <a:solidFill>
                  <a:schemeClr val="bg1"/>
                </a:solidFill>
                <a:latin typeface="メイリオ" panose="020B0604030504040204" pitchFamily="50" charset="-128"/>
                <a:ea typeface="メイリオ" panose="020B0604030504040204" pitchFamily="50" charset="-128"/>
              </a:rPr>
              <a:t>最新情報～</a:t>
            </a:r>
            <a:endParaRPr kumimoji="1" lang="ja-JP" altLang="en-US" sz="2000" b="1">
              <a:solidFill>
                <a:schemeClr val="bg1"/>
              </a:solidFill>
              <a:latin typeface="メイリオ" panose="020B0604030504040204" pitchFamily="50" charset="-128"/>
              <a:ea typeface="メイリオ" panose="020B0604030504040204" pitchFamily="50" charset="-128"/>
            </a:endParaRPr>
          </a:p>
        </p:txBody>
      </p:sp>
      <p:sp>
        <p:nvSpPr>
          <p:cNvPr id="4" name="タイトル 1"/>
          <p:cNvSpPr txBox="1">
            <a:spLocks/>
          </p:cNvSpPr>
          <p:nvPr/>
        </p:nvSpPr>
        <p:spPr>
          <a:xfrm>
            <a:off x="188640" y="35496"/>
            <a:ext cx="2808312" cy="216022"/>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1050" smtClean="0">
                <a:solidFill>
                  <a:srgbClr val="0B6404"/>
                </a:solidFill>
                <a:latin typeface="メイリオ" panose="020B0604030504040204" pitchFamily="50" charset="-128"/>
                <a:ea typeface="メイリオ" panose="020B0604030504040204" pitchFamily="50" charset="-128"/>
              </a:rPr>
              <a:t>Kawasaki Green Innovation Cluster</a:t>
            </a:r>
          </a:p>
        </p:txBody>
      </p:sp>
      <p:cxnSp>
        <p:nvCxnSpPr>
          <p:cNvPr id="10" name="直線コネクタ 9"/>
          <p:cNvCxnSpPr/>
          <p:nvPr/>
        </p:nvCxnSpPr>
        <p:spPr>
          <a:xfrm>
            <a:off x="260648" y="1403648"/>
            <a:ext cx="6228000" cy="0"/>
          </a:xfrm>
          <a:prstGeom prst="line">
            <a:avLst/>
          </a:prstGeom>
          <a:ln>
            <a:solidFill>
              <a:srgbClr val="008A3E"/>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260648" y="179512"/>
            <a:ext cx="6264000" cy="0"/>
          </a:xfrm>
          <a:prstGeom prst="line">
            <a:avLst/>
          </a:prstGeom>
          <a:ln>
            <a:solidFill>
              <a:srgbClr val="008A3E"/>
            </a:solidFill>
          </a:ln>
        </p:spPr>
        <p:style>
          <a:lnRef idx="1">
            <a:schemeClr val="accent1"/>
          </a:lnRef>
          <a:fillRef idx="0">
            <a:schemeClr val="accent1"/>
          </a:fillRef>
          <a:effectRef idx="0">
            <a:schemeClr val="accent1"/>
          </a:effectRef>
          <a:fontRef idx="minor">
            <a:schemeClr val="tx1"/>
          </a:fontRef>
        </p:style>
      </p:cxnSp>
      <p:grpSp>
        <p:nvGrpSpPr>
          <p:cNvPr id="24" name="グループ化 23"/>
          <p:cNvGrpSpPr/>
          <p:nvPr/>
        </p:nvGrpSpPr>
        <p:grpSpPr>
          <a:xfrm>
            <a:off x="-27384" y="2771799"/>
            <a:ext cx="6840760" cy="3024335"/>
            <a:chOff x="-492304" y="4427984"/>
            <a:chExt cx="7463681" cy="2880320"/>
          </a:xfrm>
        </p:grpSpPr>
        <p:sp>
          <p:nvSpPr>
            <p:cNvPr id="5" name="タイトル 1"/>
            <p:cNvSpPr txBox="1">
              <a:spLocks/>
            </p:cNvSpPr>
            <p:nvPr/>
          </p:nvSpPr>
          <p:spPr>
            <a:xfrm>
              <a:off x="-492304" y="4644008"/>
              <a:ext cx="6128075" cy="2664296"/>
            </a:xfrm>
            <a:prstGeom prst="rect">
              <a:avLst/>
            </a:prstGeom>
            <a:noFill/>
          </p:spPr>
          <p:txBody>
            <a:bodyPr vert="horz" lIns="91440" tIns="4572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228600" indent="-228600" algn="l">
                <a:buFont typeface="+mj-lt"/>
                <a:buAutoNum type="arabicPeriod"/>
              </a:pPr>
              <a:r>
                <a:rPr lang="ja-JP" altLang="en-US" sz="1100" dirty="0" smtClean="0">
                  <a:latin typeface="メイリオ" panose="020B0604030504040204" pitchFamily="50" charset="-128"/>
                  <a:ea typeface="メイリオ" panose="020B0604030504040204" pitchFamily="50" charset="-128"/>
                </a:rPr>
                <a:t>開会あいさつ</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smtClean="0">
                  <a:latin typeface="メイリオ" panose="020B0604030504040204" pitchFamily="50" charset="-128"/>
                  <a:ea typeface="メイリオ" panose="020B0604030504040204" pitchFamily="50" charset="-128"/>
                </a:rPr>
                <a:t>　　川崎市経済労働局国際経済推進室　室長　田邉　聡</a:t>
              </a:r>
              <a:endParaRPr lang="en-US" altLang="ja-JP" sz="1100" dirty="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marL="228600" indent="-228600" algn="l">
                <a:buFont typeface="+mj-lt"/>
                <a:buAutoNum type="arabicPeriod" startAt="2"/>
              </a:pPr>
              <a:r>
                <a:rPr lang="ja-JP" altLang="ja-JP" sz="1100" dirty="0">
                  <a:latin typeface="メイリオ" panose="020B0604030504040204" pitchFamily="50" charset="-128"/>
                  <a:ea typeface="メイリオ" panose="020B0604030504040204" pitchFamily="50" charset="-128"/>
                </a:rPr>
                <a:t>日台企業連携による海外展開・台湾の環境関連</a:t>
              </a:r>
              <a:r>
                <a:rPr lang="ja-JP" altLang="ja-JP" sz="1100" dirty="0" smtClean="0">
                  <a:latin typeface="メイリオ" panose="020B0604030504040204" pitchFamily="50" charset="-128"/>
                  <a:ea typeface="メイリオ" panose="020B0604030504040204" pitchFamily="50" charset="-128"/>
                </a:rPr>
                <a:t>インフラプロジェクト</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　・</a:t>
              </a:r>
              <a:r>
                <a:rPr lang="ja-JP" altLang="ja-JP" sz="1100" dirty="0" smtClean="0">
                  <a:latin typeface="メイリオ" panose="020B0604030504040204" pitchFamily="50" charset="-128"/>
                  <a:ea typeface="メイリオ" panose="020B0604030504040204" pitchFamily="50" charset="-128"/>
                </a:rPr>
                <a:t>公益</a:t>
              </a:r>
              <a:r>
                <a:rPr lang="ja-JP" altLang="ja-JP" sz="1100" dirty="0">
                  <a:latin typeface="メイリオ" panose="020B0604030504040204" pitchFamily="50" charset="-128"/>
                  <a:ea typeface="メイリオ" panose="020B0604030504040204" pitchFamily="50" charset="-128"/>
                </a:rPr>
                <a:t>財団法人　日本台湾交流</a:t>
              </a:r>
              <a:r>
                <a:rPr lang="ja-JP" altLang="ja-JP" sz="1100" dirty="0" smtClean="0">
                  <a:latin typeface="メイリオ" panose="020B0604030504040204" pitchFamily="50" charset="-128"/>
                  <a:ea typeface="メイリオ" panose="020B0604030504040204" pitchFamily="50" charset="-128"/>
                </a:rPr>
                <a:t>協会</a:t>
              </a:r>
              <a:r>
                <a:rPr lang="ja-JP" altLang="en-US" sz="1100" dirty="0" smtClean="0">
                  <a:latin typeface="メイリオ" panose="020B0604030504040204" pitchFamily="50" charset="-128"/>
                  <a:ea typeface="メイリオ" panose="020B0604030504040204" pitchFamily="50" charset="-128"/>
                </a:rPr>
                <a:t>　</a:t>
              </a:r>
              <a:r>
                <a:rPr lang="ja-JP" altLang="en-US" sz="1100" dirty="0">
                  <a:latin typeface="メイリオ" panose="020B0604030504040204" pitchFamily="50" charset="-128"/>
                  <a:ea typeface="メイリオ" panose="020B0604030504040204" pitchFamily="50" charset="-128"/>
                </a:rPr>
                <a:t>次長　北条　尚子氏</a:t>
              </a:r>
            </a:p>
            <a:p>
              <a:pPr algn="l"/>
              <a:r>
                <a:rPr lang="ja-JP" altLang="en-US" sz="1100" dirty="0" smtClean="0">
                  <a:latin typeface="メイリオ" panose="020B0604030504040204" pitchFamily="50" charset="-128"/>
                  <a:ea typeface="メイリオ" panose="020B0604030504040204" pitchFamily="50" charset="-128"/>
                </a:rPr>
                <a:t>　</a:t>
              </a:r>
              <a:r>
                <a:rPr lang="ja-JP" altLang="en-US" sz="1100" dirty="0">
                  <a:latin typeface="メイリオ" panose="020B0604030504040204" pitchFamily="50" charset="-128"/>
                  <a:ea typeface="メイリオ" panose="020B0604030504040204" pitchFamily="50" charset="-128"/>
                </a:rPr>
                <a:t>・</a:t>
              </a:r>
              <a:r>
                <a:rPr lang="ja-JP" altLang="en-US" sz="1100" dirty="0" smtClean="0">
                  <a:latin typeface="メイリオ" panose="020B0604030504040204" pitchFamily="50" charset="-128"/>
                  <a:ea typeface="メイリオ" panose="020B0604030504040204" pitchFamily="50" charset="-128"/>
                </a:rPr>
                <a:t>株式会社三菱</a:t>
              </a:r>
              <a:r>
                <a:rPr lang="ja-JP" altLang="en-US" sz="1100" dirty="0">
                  <a:latin typeface="メイリオ" panose="020B0604030504040204" pitchFamily="50" charset="-128"/>
                  <a:ea typeface="メイリオ" panose="020B0604030504040204" pitchFamily="50" charset="-128"/>
                </a:rPr>
                <a:t>総合研究所　</a:t>
              </a:r>
              <a:r>
                <a:rPr lang="ja-JP" altLang="en-US" sz="1100" dirty="0" smtClean="0">
                  <a:latin typeface="メイリオ" panose="020B0604030504040204" pitchFamily="50" charset="-128"/>
                  <a:ea typeface="メイリオ" panose="020B0604030504040204" pitchFamily="50" charset="-128"/>
                </a:rPr>
                <a:t>海外</a:t>
              </a:r>
              <a:r>
                <a:rPr lang="ja-JP" altLang="en-US" sz="1100" dirty="0">
                  <a:latin typeface="メイリオ" panose="020B0604030504040204" pitchFamily="50" charset="-128"/>
                  <a:ea typeface="メイリオ" panose="020B0604030504040204" pitchFamily="50" charset="-128"/>
                </a:rPr>
                <a:t>事業本部兼経営戦略</a:t>
              </a:r>
              <a:r>
                <a:rPr lang="ja-JP" altLang="en-US" sz="1100" dirty="0" smtClean="0">
                  <a:latin typeface="メイリオ" panose="020B0604030504040204" pitchFamily="50" charset="-128"/>
                  <a:ea typeface="メイリオ" panose="020B0604030504040204" pitchFamily="50" charset="-128"/>
                </a:rPr>
                <a:t>グループ</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　</a:t>
              </a:r>
              <a:r>
                <a:rPr lang="ja-JP" altLang="en-US" sz="1100" dirty="0" smtClean="0">
                  <a:latin typeface="メイリオ" panose="020B0604030504040204" pitchFamily="50" charset="-128"/>
                  <a:ea typeface="メイリオ" panose="020B0604030504040204" pitchFamily="50" charset="-128"/>
                </a:rPr>
                <a:t>　主席</a:t>
              </a:r>
              <a:r>
                <a:rPr lang="ja-JP" altLang="en-US" sz="1100" dirty="0">
                  <a:latin typeface="メイリオ" panose="020B0604030504040204" pitchFamily="50" charset="-128"/>
                  <a:ea typeface="メイリオ" panose="020B0604030504040204" pitchFamily="50" charset="-128"/>
                </a:rPr>
                <a:t>研究員　　河村憲子</a:t>
              </a:r>
              <a:r>
                <a:rPr lang="ja-JP" altLang="en-US" sz="1100" dirty="0" smtClean="0">
                  <a:latin typeface="メイリオ" panose="020B0604030504040204" pitchFamily="50" charset="-128"/>
                  <a:ea typeface="メイリオ" panose="020B0604030504040204" pitchFamily="50" charset="-128"/>
                </a:rPr>
                <a:t>氏</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smtClean="0">
                  <a:latin typeface="メイリオ" panose="020B0604030504040204" pitchFamily="50" charset="-128"/>
                  <a:ea typeface="メイリオ" panose="020B0604030504040204" pitchFamily="50" charset="-128"/>
                </a:rPr>
                <a:t>　</a:t>
              </a:r>
              <a:endParaRPr lang="en-US" altLang="ja-JP" sz="1100" dirty="0" smtClean="0">
                <a:latin typeface="メイリオ" panose="020B0604030504040204" pitchFamily="50" charset="-128"/>
                <a:ea typeface="メイリオ" panose="020B0604030504040204" pitchFamily="50" charset="-128"/>
              </a:endParaRPr>
            </a:p>
            <a:p>
              <a:pPr marL="228600" indent="-228600" algn="l">
                <a:buFont typeface="+mj-lt"/>
                <a:buAutoNum type="arabicPeriod" startAt="3"/>
              </a:pPr>
              <a:r>
                <a:rPr lang="ja-JP" altLang="ja-JP" sz="1100" dirty="0">
                  <a:latin typeface="メイリオ" panose="020B0604030504040204" pitchFamily="50" charset="-128"/>
                  <a:ea typeface="メイリオ" panose="020B0604030504040204" pitchFamily="50" charset="-128"/>
                </a:rPr>
                <a:t>サウジアラビアで進む国家改革と環境関連ビジネス</a:t>
              </a:r>
              <a:r>
                <a:rPr lang="ja-JP" altLang="ja-JP" sz="1100" dirty="0" smtClean="0">
                  <a:latin typeface="メイリオ" panose="020B0604030504040204" pitchFamily="50" charset="-128"/>
                  <a:ea typeface="メイリオ" panose="020B0604030504040204" pitchFamily="50" charset="-128"/>
                </a:rPr>
                <a:t>機会</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smtClean="0">
                  <a:latin typeface="メイリオ" panose="020B0604030504040204" pitchFamily="50" charset="-128"/>
                  <a:ea typeface="メイリオ" panose="020B0604030504040204" pitchFamily="50" charset="-128"/>
                </a:rPr>
                <a:t>　　</a:t>
              </a:r>
              <a:r>
                <a:rPr lang="ja-JP" altLang="ja-JP" sz="1100" dirty="0" smtClean="0">
                  <a:latin typeface="メイリオ" panose="020B0604030504040204" pitchFamily="50" charset="-128"/>
                  <a:ea typeface="メイリオ" panose="020B0604030504040204" pitchFamily="50" charset="-128"/>
                </a:rPr>
                <a:t>一般</a:t>
              </a:r>
              <a:r>
                <a:rPr lang="ja-JP" altLang="ja-JP" sz="1100" dirty="0">
                  <a:latin typeface="メイリオ" panose="020B0604030504040204" pitchFamily="50" charset="-128"/>
                  <a:ea typeface="メイリオ" panose="020B0604030504040204" pitchFamily="50" charset="-128"/>
                </a:rPr>
                <a:t>財団法人　中東</a:t>
              </a:r>
              <a:r>
                <a:rPr lang="ja-JP" altLang="ja-JP" sz="1100" dirty="0" smtClean="0">
                  <a:latin typeface="メイリオ" panose="020B0604030504040204" pitchFamily="50" charset="-128"/>
                  <a:ea typeface="メイリオ" panose="020B0604030504040204" pitchFamily="50" charset="-128"/>
                </a:rPr>
                <a:t>協力センター</a:t>
              </a:r>
              <a:r>
                <a:rPr lang="ja-JP" altLang="en-US" sz="1100" dirty="0" smtClean="0">
                  <a:latin typeface="メイリオ" panose="020B0604030504040204" pitchFamily="50" charset="-128"/>
                  <a:ea typeface="メイリオ" panose="020B0604030504040204" pitchFamily="50" charset="-128"/>
                </a:rPr>
                <a:t>　審議役　三束　尚志氏</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smtClean="0">
                  <a:latin typeface="メイリオ" panose="020B0604030504040204" pitchFamily="50" charset="-128"/>
                  <a:ea typeface="メイリオ" panose="020B0604030504040204" pitchFamily="50" charset="-128"/>
                </a:rPr>
                <a:t>　</a:t>
              </a:r>
              <a:endParaRPr lang="en-US" altLang="ja-JP" sz="1100" dirty="0" smtClean="0">
                <a:latin typeface="メイリオ" panose="020B0604030504040204" pitchFamily="50" charset="-128"/>
                <a:ea typeface="メイリオ" panose="020B0604030504040204" pitchFamily="50" charset="-128"/>
              </a:endParaRPr>
            </a:p>
            <a:p>
              <a:pPr marL="228600" indent="-228600" algn="l">
                <a:buFont typeface="+mj-lt"/>
                <a:buAutoNum type="arabicPeriod" startAt="4"/>
              </a:pPr>
              <a:r>
                <a:rPr lang="ja-JP" altLang="en-US" sz="1100" dirty="0" smtClean="0">
                  <a:latin typeface="メイリオ" panose="020B0604030504040204" pitchFamily="50" charset="-128"/>
                  <a:ea typeface="メイリオ" panose="020B0604030504040204" pitchFamily="50" charset="-128"/>
                </a:rPr>
                <a:t>太平洋</a:t>
              </a:r>
              <a:r>
                <a:rPr lang="ja-JP" altLang="ja-JP" sz="1100" dirty="0" smtClean="0">
                  <a:latin typeface="メイリオ" panose="020B0604030504040204" pitchFamily="50" charset="-128"/>
                  <a:ea typeface="メイリオ" panose="020B0604030504040204" pitchFamily="50" charset="-128"/>
                </a:rPr>
                <a:t>島嶼</a:t>
              </a:r>
              <a:r>
                <a:rPr lang="ja-JP" altLang="ja-JP" sz="1100" dirty="0">
                  <a:latin typeface="メイリオ" panose="020B0604030504040204" pitchFamily="50" charset="-128"/>
                  <a:ea typeface="メイリオ" panose="020B0604030504040204" pitchFamily="50" charset="-128"/>
                </a:rPr>
                <a:t>国の</a:t>
              </a:r>
              <a:r>
                <a:rPr lang="ja-JP" altLang="ja-JP" sz="1100" dirty="0" smtClean="0">
                  <a:latin typeface="メイリオ" panose="020B0604030504040204" pitchFamily="50" charset="-128"/>
                  <a:ea typeface="メイリオ" panose="020B0604030504040204" pitchFamily="50" charset="-128"/>
                </a:rPr>
                <a:t>現状</a:t>
              </a:r>
              <a:r>
                <a:rPr lang="ja-JP" altLang="en-US" sz="1100" dirty="0" smtClean="0">
                  <a:latin typeface="メイリオ" panose="020B0604030504040204" pitchFamily="50" charset="-128"/>
                  <a:ea typeface="メイリオ" panose="020B0604030504040204" pitchFamily="50" charset="-128"/>
                </a:rPr>
                <a:t>・</a:t>
              </a:r>
              <a:r>
                <a:rPr lang="ja-JP" altLang="ja-JP" sz="1100" dirty="0" smtClean="0">
                  <a:latin typeface="メイリオ" panose="020B0604030504040204" pitchFamily="50" charset="-128"/>
                  <a:ea typeface="メイリオ" panose="020B0604030504040204" pitchFamily="50" charset="-128"/>
                </a:rPr>
                <a:t>実際の事例</a:t>
              </a:r>
              <a:r>
                <a:rPr lang="ja-JP" altLang="ja-JP" sz="1100" dirty="0">
                  <a:latin typeface="メイリオ" panose="020B0604030504040204" pitchFamily="50" charset="-128"/>
                  <a:ea typeface="メイリオ" panose="020B0604030504040204" pitchFamily="50" charset="-128"/>
                </a:rPr>
                <a:t>（ゴミ問題</a:t>
              </a:r>
              <a:r>
                <a:rPr lang="ja-JP" altLang="ja-JP" sz="1100" dirty="0" smtClean="0">
                  <a:latin typeface="メイリオ" panose="020B0604030504040204" pitchFamily="50" charset="-128"/>
                  <a:ea typeface="メイリオ" panose="020B0604030504040204" pitchFamily="50" charset="-128"/>
                </a:rPr>
                <a:t>等</a:t>
              </a:r>
              <a:r>
                <a:rPr lang="en-US" altLang="ja-JP" sz="1100" dirty="0" smtClean="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a:t>
              </a:r>
              <a:r>
                <a:rPr lang="ja-JP" altLang="ja-JP" sz="1100" dirty="0" smtClean="0">
                  <a:latin typeface="メイリオ" panose="020B0604030504040204" pitchFamily="50" charset="-128"/>
                  <a:ea typeface="メイリオ" panose="020B0604030504040204" pitchFamily="50" charset="-128"/>
                </a:rPr>
                <a:t>環境配慮型事業</a:t>
              </a:r>
              <a:r>
                <a:rPr lang="ja-JP" altLang="ja-JP" sz="1100" dirty="0">
                  <a:latin typeface="メイリオ" panose="020B0604030504040204" pitchFamily="50" charset="-128"/>
                  <a:ea typeface="メイリオ" panose="020B0604030504040204" pitchFamily="50" charset="-128"/>
                </a:rPr>
                <a:t>の事例</a:t>
              </a:r>
              <a:r>
                <a:rPr lang="ja-JP" altLang="ja-JP" sz="1100" dirty="0" smtClean="0">
                  <a:latin typeface="メイリオ" panose="020B0604030504040204" pitchFamily="50" charset="-128"/>
                  <a:ea typeface="メイリオ" panose="020B0604030504040204" pitchFamily="50" charset="-128"/>
                </a:rPr>
                <a:t>紹介</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　</a:t>
              </a:r>
              <a:r>
                <a:rPr lang="ja-JP" altLang="en-US" sz="1100" dirty="0" smtClean="0">
                  <a:latin typeface="メイリオ" panose="020B0604030504040204" pitchFamily="50" charset="-128"/>
                  <a:ea typeface="メイリオ" panose="020B0604030504040204" pitchFamily="50" charset="-128"/>
                </a:rPr>
                <a:t>　</a:t>
              </a:r>
              <a:r>
                <a:rPr lang="ja-JP" altLang="ja-JP" sz="1100" dirty="0" smtClean="0">
                  <a:latin typeface="メイリオ" panose="020B0604030504040204" pitchFamily="50" charset="-128"/>
                  <a:ea typeface="メイリオ" panose="020B0604030504040204" pitchFamily="50" charset="-128"/>
                </a:rPr>
                <a:t>国際</a:t>
              </a:r>
              <a:r>
                <a:rPr lang="ja-JP" altLang="ja-JP" sz="1100" dirty="0">
                  <a:latin typeface="メイリオ" panose="020B0604030504040204" pitchFamily="50" charset="-128"/>
                  <a:ea typeface="メイリオ" panose="020B0604030504040204" pitchFamily="50" charset="-128"/>
                </a:rPr>
                <a:t>機関　太平洋諸島</a:t>
              </a:r>
              <a:r>
                <a:rPr lang="ja-JP" altLang="ja-JP" sz="1100" dirty="0" smtClean="0">
                  <a:latin typeface="メイリオ" panose="020B0604030504040204" pitchFamily="50" charset="-128"/>
                  <a:ea typeface="メイリオ" panose="020B0604030504040204" pitchFamily="50" charset="-128"/>
                </a:rPr>
                <a:t>センター</a:t>
              </a:r>
              <a:r>
                <a:rPr lang="en-US" altLang="ja-JP" sz="1100" dirty="0" smtClean="0">
                  <a:latin typeface="メイリオ" panose="020B0604030504040204" pitchFamily="50" charset="-128"/>
                  <a:ea typeface="メイリオ" panose="020B0604030504040204" pitchFamily="50" charset="-128"/>
                </a:rPr>
                <a:t> </a:t>
              </a:r>
              <a:r>
                <a:rPr lang="ja-JP" altLang="en-US" sz="1100" dirty="0" smtClean="0">
                  <a:latin typeface="メイリオ" panose="020B0604030504040204" pitchFamily="50" charset="-128"/>
                  <a:ea typeface="メイリオ" panose="020B0604030504040204" pitchFamily="50" charset="-128"/>
                </a:rPr>
                <a:t>次長　髙橋　明子氏</a:t>
              </a:r>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marL="228600" indent="-228600" algn="l">
                <a:buFont typeface="+mj-lt"/>
                <a:buAutoNum type="arabicPeriod" startAt="5"/>
              </a:pPr>
              <a:r>
                <a:rPr lang="ja-JP" altLang="ja-JP" sz="1100" dirty="0" smtClean="0">
                  <a:latin typeface="メイリオ" panose="020B0604030504040204" pitchFamily="50" charset="-128"/>
                  <a:ea typeface="メイリオ" panose="020B0604030504040204" pitchFamily="50" charset="-128"/>
                </a:rPr>
                <a:t>海外</a:t>
              </a:r>
              <a:r>
                <a:rPr lang="ja-JP" altLang="ja-JP" sz="1100" dirty="0">
                  <a:latin typeface="メイリオ" panose="020B0604030504040204" pitchFamily="50" charset="-128"/>
                  <a:ea typeface="メイリオ" panose="020B0604030504040204" pitchFamily="50" charset="-128"/>
                </a:rPr>
                <a:t>展開</a:t>
              </a:r>
              <a:r>
                <a:rPr lang="ja-JP" altLang="ja-JP" sz="1100" dirty="0" smtClean="0">
                  <a:latin typeface="メイリオ" panose="020B0604030504040204" pitchFamily="50" charset="-128"/>
                  <a:ea typeface="メイリオ" panose="020B0604030504040204" pitchFamily="50" charset="-128"/>
                </a:rPr>
                <a:t>相談会</a:t>
              </a:r>
              <a:endParaRPr lang="en-US" altLang="ja-JP" sz="1100" dirty="0" smtClean="0">
                <a:latin typeface="メイリオ" panose="020B0604030504040204" pitchFamily="50" charset="-128"/>
                <a:ea typeface="メイリオ" panose="020B0604030504040204" pitchFamily="50" charset="-128"/>
              </a:endParaRPr>
            </a:p>
          </p:txBody>
        </p:sp>
        <p:sp>
          <p:nvSpPr>
            <p:cNvPr id="12" name="タイトル 1"/>
            <p:cNvSpPr txBox="1">
              <a:spLocks/>
            </p:cNvSpPr>
            <p:nvPr/>
          </p:nvSpPr>
          <p:spPr>
            <a:xfrm>
              <a:off x="-413739" y="4427984"/>
              <a:ext cx="1404933" cy="21602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400" b="1" u="sng" dirty="0" smtClean="0">
                  <a:latin typeface="メイリオ" panose="020B0604030504040204" pitchFamily="50" charset="-128"/>
                  <a:ea typeface="メイリオ" panose="020B0604030504040204" pitchFamily="50" charset="-128"/>
                </a:rPr>
                <a:t>プログラム</a:t>
              </a:r>
              <a:endParaRPr lang="en-US" altLang="ja-JP" sz="1400" b="1" u="sng" dirty="0" smtClean="0">
                <a:latin typeface="メイリオ" panose="020B0604030504040204" pitchFamily="50" charset="-128"/>
                <a:ea typeface="メイリオ" panose="020B0604030504040204" pitchFamily="50" charset="-128"/>
              </a:endParaRPr>
            </a:p>
          </p:txBody>
        </p:sp>
        <p:sp>
          <p:nvSpPr>
            <p:cNvPr id="7" name="タイトル 1"/>
            <p:cNvSpPr txBox="1">
              <a:spLocks/>
            </p:cNvSpPr>
            <p:nvPr/>
          </p:nvSpPr>
          <p:spPr>
            <a:xfrm>
              <a:off x="5423793" y="4644008"/>
              <a:ext cx="1547584" cy="2664296"/>
            </a:xfrm>
            <a:prstGeom prst="rect">
              <a:avLst/>
            </a:prstGeom>
            <a:noFill/>
          </p:spPr>
          <p:txBody>
            <a:bodyPr vert="horz" lIns="91440" tIns="4572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endParaRPr lang="en-US" altLang="ja-JP" sz="1200" dirty="0" smtClean="0">
                <a:latin typeface="メイリオ" panose="020B0604030504040204" pitchFamily="50" charset="-128"/>
                <a:ea typeface="メイリオ" panose="020B0604030504040204" pitchFamily="50" charset="-128"/>
              </a:endParaRPr>
            </a:p>
            <a:p>
              <a:pPr algn="l"/>
              <a:r>
                <a:rPr lang="en-US" altLang="ja-JP" sz="1100" dirty="0" smtClean="0">
                  <a:latin typeface="メイリオ" panose="020B0604030504040204" pitchFamily="50" charset="-128"/>
                  <a:ea typeface="メイリオ" panose="020B0604030504040204" pitchFamily="50" charset="-128"/>
                </a:rPr>
                <a:t>14</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00</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14</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05</a:t>
              </a:r>
            </a:p>
            <a:p>
              <a:pPr algn="l"/>
              <a:endParaRPr lang="en-US" altLang="ja-JP" sz="1100" dirty="0">
                <a:latin typeface="メイリオ" panose="020B0604030504040204" pitchFamily="50" charset="-128"/>
                <a:ea typeface="メイリオ" panose="020B0604030504040204" pitchFamily="50" charset="-128"/>
              </a:endParaRPr>
            </a:p>
            <a:p>
              <a:pPr algn="l"/>
              <a:r>
                <a:rPr lang="en-US" altLang="ja-JP" sz="1100" dirty="0" smtClean="0">
                  <a:latin typeface="メイリオ" panose="020B0604030504040204" pitchFamily="50" charset="-128"/>
                  <a:ea typeface="メイリオ" panose="020B0604030504040204" pitchFamily="50" charset="-128"/>
                </a:rPr>
                <a:t>14</a:t>
              </a:r>
              <a:r>
                <a:rPr lang="ja-JP" altLang="en-US" sz="1100" dirty="0" smtClean="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05</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14</a:t>
              </a:r>
              <a:r>
                <a:rPr lang="ja-JP" altLang="en-US" sz="1100" dirty="0" smtClean="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45</a:t>
              </a:r>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algn="l"/>
              <a:r>
                <a:rPr lang="en-US" altLang="ja-JP" sz="1100" dirty="0" smtClean="0">
                  <a:latin typeface="メイリオ" panose="020B0604030504040204" pitchFamily="50" charset="-128"/>
                  <a:ea typeface="メイリオ" panose="020B0604030504040204" pitchFamily="50" charset="-128"/>
                </a:rPr>
                <a:t>14</a:t>
              </a:r>
              <a:r>
                <a:rPr lang="ja-JP" altLang="en-US" sz="1100" dirty="0" smtClean="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45</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15</a:t>
              </a:r>
              <a:r>
                <a:rPr lang="ja-JP" altLang="en-US" sz="1100" dirty="0" smtClean="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25</a:t>
              </a:r>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algn="l"/>
              <a:r>
                <a:rPr lang="en-US" altLang="ja-JP" sz="1100" dirty="0" smtClean="0">
                  <a:latin typeface="メイリオ" panose="020B0604030504040204" pitchFamily="50" charset="-128"/>
                  <a:ea typeface="メイリオ" panose="020B0604030504040204" pitchFamily="50" charset="-128"/>
                </a:rPr>
                <a:t>15</a:t>
              </a:r>
              <a:r>
                <a:rPr lang="ja-JP" altLang="en-US" sz="1100" dirty="0" smtClean="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25</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16</a:t>
              </a:r>
              <a:r>
                <a:rPr lang="ja-JP" altLang="en-US" sz="1100" dirty="0" smtClean="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05</a:t>
              </a:r>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smtClean="0">
                <a:latin typeface="メイリオ" panose="020B0604030504040204" pitchFamily="50" charset="-128"/>
                <a:ea typeface="メイリオ" panose="020B0604030504040204" pitchFamily="50" charset="-128"/>
              </a:endParaRPr>
            </a:p>
            <a:p>
              <a:pPr algn="l"/>
              <a:endParaRPr lang="en-US" altLang="ja-JP" sz="1100" dirty="0">
                <a:latin typeface="メイリオ" panose="020B0604030504040204" pitchFamily="50" charset="-128"/>
                <a:ea typeface="メイリオ" panose="020B0604030504040204" pitchFamily="50" charset="-128"/>
              </a:endParaRPr>
            </a:p>
            <a:p>
              <a:pPr algn="l"/>
              <a:r>
                <a:rPr lang="en-US" altLang="ja-JP" sz="1100" dirty="0" smtClean="0">
                  <a:latin typeface="メイリオ" panose="020B0604030504040204" pitchFamily="50" charset="-128"/>
                  <a:ea typeface="メイリオ" panose="020B0604030504040204" pitchFamily="50" charset="-128"/>
                </a:rPr>
                <a:t>16</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15</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17</a:t>
              </a:r>
              <a:r>
                <a:rPr lang="ja-JP" altLang="en-US" sz="1100" dirty="0" smtClean="0">
                  <a:latin typeface="メイリオ" panose="020B0604030504040204" pitchFamily="50" charset="-128"/>
                  <a:ea typeface="メイリオ" panose="020B0604030504040204" pitchFamily="50" charset="-128"/>
                </a:rPr>
                <a:t>：</a:t>
              </a:r>
              <a:r>
                <a:rPr lang="en-US" altLang="ja-JP" sz="1100" dirty="0" smtClean="0">
                  <a:latin typeface="メイリオ" panose="020B0604030504040204" pitchFamily="50" charset="-128"/>
                  <a:ea typeface="メイリオ" panose="020B0604030504040204" pitchFamily="50" charset="-128"/>
                </a:rPr>
                <a:t>30</a:t>
              </a:r>
              <a:endParaRPr lang="en-US" altLang="ja-JP" sz="1100" dirty="0">
                <a:latin typeface="メイリオ" panose="020B0604030504040204" pitchFamily="50" charset="-128"/>
                <a:ea typeface="メイリオ" panose="020B0604030504040204" pitchFamily="50" charset="-128"/>
              </a:endParaRPr>
            </a:p>
          </p:txBody>
        </p:sp>
      </p:grpSp>
      <p:sp>
        <p:nvSpPr>
          <p:cNvPr id="13" name="タイトル 1"/>
          <p:cNvSpPr txBox="1">
            <a:spLocks/>
          </p:cNvSpPr>
          <p:nvPr/>
        </p:nvSpPr>
        <p:spPr>
          <a:xfrm>
            <a:off x="3769320" y="35496"/>
            <a:ext cx="2828032" cy="216022"/>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r>
              <a:rPr lang="ja-JP" altLang="en-US" sz="1050" smtClean="0">
                <a:solidFill>
                  <a:srgbClr val="0B6404"/>
                </a:solidFill>
                <a:latin typeface="メイリオ" panose="020B0604030504040204" pitchFamily="50" charset="-128"/>
                <a:ea typeface="メイリオ" panose="020B0604030504040204" pitchFamily="50" charset="-128"/>
              </a:rPr>
              <a:t>かわさき</a:t>
            </a:r>
            <a:r>
              <a:rPr lang="ja-JP" altLang="en-US" sz="1000" smtClean="0">
                <a:solidFill>
                  <a:srgbClr val="0B6404"/>
                </a:solidFill>
                <a:latin typeface="メイリオ" panose="020B0604030504040204" pitchFamily="50" charset="-128"/>
                <a:ea typeface="メイリオ" panose="020B0604030504040204" pitchFamily="50" charset="-128"/>
              </a:rPr>
              <a:t>グリーンイノベーションクラスター</a:t>
            </a:r>
            <a:endParaRPr lang="en-US" altLang="ja-JP" sz="1000" smtClean="0">
              <a:solidFill>
                <a:srgbClr val="0B6404"/>
              </a:solidFill>
              <a:latin typeface="メイリオ" panose="020B0604030504040204" pitchFamily="50" charset="-128"/>
              <a:ea typeface="メイリオ" panose="020B0604030504040204" pitchFamily="50" charset="-128"/>
            </a:endParaRPr>
          </a:p>
        </p:txBody>
      </p:sp>
      <p:grpSp>
        <p:nvGrpSpPr>
          <p:cNvPr id="21" name="グループ化 20"/>
          <p:cNvGrpSpPr/>
          <p:nvPr/>
        </p:nvGrpSpPr>
        <p:grpSpPr>
          <a:xfrm>
            <a:off x="-27384" y="5796136"/>
            <a:ext cx="6840760" cy="1747828"/>
            <a:chOff x="-27384" y="6156176"/>
            <a:chExt cx="6978965" cy="1747829"/>
          </a:xfrm>
        </p:grpSpPr>
        <p:sp>
          <p:nvSpPr>
            <p:cNvPr id="6" name="タイトル 1"/>
            <p:cNvSpPr txBox="1">
              <a:spLocks/>
            </p:cNvSpPr>
            <p:nvPr/>
          </p:nvSpPr>
          <p:spPr>
            <a:xfrm>
              <a:off x="-27384" y="6156176"/>
              <a:ext cx="1584176" cy="1747829"/>
            </a:xfrm>
            <a:prstGeom prst="rect">
              <a:avLst/>
            </a:prstGeom>
          </p:spPr>
          <p:txBody>
            <a:bodyPr vert="horz" lIns="91440" tIns="4572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228600" indent="-228600" algn="l">
                <a:buFont typeface="Wingdings" panose="05000000000000000000" pitchFamily="2" charset="2"/>
                <a:buChar char="n"/>
              </a:pPr>
              <a:r>
                <a:rPr lang="ja-JP" altLang="en-US" sz="1200" dirty="0" smtClean="0">
                  <a:latin typeface="メイリオ" panose="020B0604030504040204" pitchFamily="50" charset="-128"/>
                  <a:ea typeface="メイリオ" panose="020B0604030504040204" pitchFamily="50" charset="-128"/>
                </a:rPr>
                <a:t>日時　</a:t>
              </a:r>
              <a:r>
                <a:rPr lang="ja-JP" altLang="en-US" sz="1200" dirty="0" smtClean="0">
                  <a:solidFill>
                    <a:srgbClr val="FF0000"/>
                  </a:solidFill>
                  <a:latin typeface="メイリオ" panose="020B0604030504040204" pitchFamily="50" charset="-128"/>
                  <a:ea typeface="メイリオ" panose="020B0604030504040204" pitchFamily="50" charset="-128"/>
                </a:rPr>
                <a:t>　</a:t>
              </a:r>
              <a:r>
                <a:rPr lang="ja-JP" altLang="en-US" sz="1600" dirty="0" smtClean="0">
                  <a:solidFill>
                    <a:srgbClr val="FF0000"/>
                  </a:solidFill>
                  <a:latin typeface="メイリオ" panose="020B0604030504040204" pitchFamily="50" charset="-128"/>
                  <a:ea typeface="メイリオ" panose="020B0604030504040204" pitchFamily="50" charset="-128"/>
                </a:rPr>
                <a:t>　　</a:t>
              </a:r>
              <a:endParaRPr lang="en-US" altLang="ja-JP" sz="1600" dirty="0" smtClean="0">
                <a:solidFill>
                  <a:srgbClr val="FF0000"/>
                </a:solidFill>
                <a:latin typeface="メイリオ" panose="020B0604030504040204" pitchFamily="50" charset="-128"/>
                <a:ea typeface="メイリオ" panose="020B0604030504040204" pitchFamily="50" charset="-128"/>
              </a:endParaRPr>
            </a:p>
            <a:p>
              <a:pPr marL="228600" indent="-228600" algn="l">
                <a:buFont typeface="Wingdings" panose="05000000000000000000" pitchFamily="2" charset="2"/>
                <a:buChar char="n"/>
              </a:pPr>
              <a:r>
                <a:rPr lang="ja-JP" altLang="en-US" sz="1200" dirty="0" smtClean="0">
                  <a:latin typeface="メイリオ" panose="020B0604030504040204" pitchFamily="50" charset="-128"/>
                  <a:ea typeface="メイリオ" panose="020B0604030504040204" pitchFamily="50" charset="-128"/>
                </a:rPr>
                <a:t>会場　</a:t>
              </a:r>
              <a:r>
                <a:rPr lang="ja-JP" altLang="en-US" sz="1200" dirty="0" smtClean="0">
                  <a:solidFill>
                    <a:srgbClr val="FF0000"/>
                  </a:solidFill>
                  <a:latin typeface="メイリオ" panose="020B0604030504040204" pitchFamily="50" charset="-128"/>
                  <a:ea typeface="メイリオ" panose="020B0604030504040204" pitchFamily="50" charset="-128"/>
                </a:rPr>
                <a:t>　</a:t>
              </a:r>
              <a:r>
                <a:rPr lang="ja-JP" altLang="en-US" sz="1600" dirty="0" smtClean="0">
                  <a:solidFill>
                    <a:srgbClr val="FF0000"/>
                  </a:solidFill>
                  <a:latin typeface="メイリオ" panose="020B0604030504040204" pitchFamily="50" charset="-128"/>
                  <a:ea typeface="メイリオ" panose="020B0604030504040204" pitchFamily="50" charset="-128"/>
                </a:rPr>
                <a:t>　　</a:t>
              </a:r>
              <a:r>
                <a:rPr lang="ja-JP" altLang="ja-JP" sz="1600" dirty="0" smtClean="0">
                  <a:solidFill>
                    <a:srgbClr val="FF0000"/>
                  </a:solidFill>
                  <a:latin typeface="メイリオ" panose="020B0604030504040204" pitchFamily="50" charset="-128"/>
                  <a:ea typeface="メイリオ" panose="020B0604030504040204" pitchFamily="50" charset="-128"/>
                </a:rPr>
                <a:t>　</a:t>
              </a:r>
              <a:endParaRPr lang="en-US" altLang="ja-JP" sz="1600" dirty="0" smtClean="0">
                <a:solidFill>
                  <a:srgbClr val="FF0000"/>
                </a:solidFill>
                <a:latin typeface="メイリオ" panose="020B0604030504040204" pitchFamily="50" charset="-128"/>
                <a:ea typeface="メイリオ" panose="020B0604030504040204" pitchFamily="50" charset="-128"/>
              </a:endParaRPr>
            </a:p>
            <a:p>
              <a:pPr marL="228600" indent="-228600" algn="l">
                <a:buFont typeface="Wingdings" panose="05000000000000000000" pitchFamily="2" charset="2"/>
                <a:buChar char="n"/>
              </a:pPr>
              <a:endParaRPr lang="en-US" altLang="ja-JP" sz="1200" dirty="0" smtClean="0">
                <a:latin typeface="メイリオ" panose="020B0604030504040204" pitchFamily="50" charset="-128"/>
                <a:ea typeface="メイリオ" panose="020B0604030504040204" pitchFamily="50" charset="-128"/>
              </a:endParaRPr>
            </a:p>
            <a:p>
              <a:pPr marL="228600" indent="-228600" algn="l">
                <a:buFont typeface="Wingdings" panose="05000000000000000000" pitchFamily="2" charset="2"/>
                <a:buChar char="n"/>
              </a:pPr>
              <a:r>
                <a:rPr lang="ja-JP" altLang="en-US" sz="1200" dirty="0" smtClean="0">
                  <a:latin typeface="メイリオ" panose="020B0604030504040204" pitchFamily="50" charset="-128"/>
                  <a:ea typeface="メイリオ" panose="020B0604030504040204" pitchFamily="50" charset="-128"/>
                </a:rPr>
                <a:t>主催　</a:t>
              </a:r>
              <a:endParaRPr lang="en-US" altLang="ja-JP" sz="1200" dirty="0" smtClean="0">
                <a:latin typeface="メイリオ" panose="020B0604030504040204" pitchFamily="50" charset="-128"/>
                <a:ea typeface="メイリオ" panose="020B0604030504040204" pitchFamily="50" charset="-128"/>
              </a:endParaRPr>
            </a:p>
            <a:p>
              <a:pPr marL="228600" indent="-228600" algn="l">
                <a:buFont typeface="Wingdings" panose="05000000000000000000" pitchFamily="2" charset="2"/>
                <a:buChar char="n"/>
              </a:pPr>
              <a:r>
                <a:rPr lang="ja-JP" altLang="en-US" sz="1200" dirty="0" smtClean="0">
                  <a:latin typeface="メイリオ" panose="020B0604030504040204" pitchFamily="50" charset="-128"/>
                  <a:ea typeface="メイリオ" panose="020B0604030504040204" pitchFamily="50" charset="-128"/>
                </a:rPr>
                <a:t>共催</a:t>
              </a:r>
              <a:r>
                <a:rPr lang="en-US" altLang="ja-JP" sz="1200" dirty="0" smtClean="0">
                  <a:latin typeface="メイリオ" panose="020B0604030504040204" pitchFamily="50" charset="-128"/>
                  <a:ea typeface="メイリオ" panose="020B0604030504040204" pitchFamily="50" charset="-128"/>
                </a:rPr>
                <a:t>(</a:t>
              </a:r>
              <a:r>
                <a:rPr lang="ja-JP" altLang="en-US" sz="1200" dirty="0" smtClean="0">
                  <a:latin typeface="メイリオ" panose="020B0604030504040204" pitchFamily="50" charset="-128"/>
                  <a:ea typeface="メイリオ" panose="020B0604030504040204" pitchFamily="50" charset="-128"/>
                </a:rPr>
                <a:t>予定</a:t>
              </a:r>
              <a:r>
                <a:rPr lang="en-US" altLang="ja-JP" sz="1200" dirty="0" smtClean="0">
                  <a:latin typeface="メイリオ" panose="020B0604030504040204" pitchFamily="50" charset="-128"/>
                  <a:ea typeface="メイリオ" panose="020B0604030504040204" pitchFamily="50" charset="-128"/>
                </a:rPr>
                <a:t>)</a:t>
              </a:r>
              <a:endParaRPr lang="en-US" altLang="ja-JP" sz="1200" dirty="0">
                <a:latin typeface="メイリオ" panose="020B0604030504040204" pitchFamily="50" charset="-128"/>
                <a:ea typeface="メイリオ" panose="020B0604030504040204" pitchFamily="50" charset="-128"/>
              </a:endParaRPr>
            </a:p>
            <a:p>
              <a:pPr marL="228600" indent="-228600" algn="l">
                <a:buFont typeface="Wingdings" panose="05000000000000000000" pitchFamily="2" charset="2"/>
                <a:buChar char="n"/>
              </a:pPr>
              <a:endParaRPr lang="en-US" altLang="ja-JP" sz="1200" smtClean="0">
                <a:latin typeface="メイリオ" panose="020B0604030504040204" pitchFamily="50" charset="-128"/>
                <a:ea typeface="メイリオ" panose="020B0604030504040204" pitchFamily="50" charset="-128"/>
              </a:endParaRPr>
            </a:p>
            <a:p>
              <a:pPr marL="228600" indent="-228600" algn="l">
                <a:buFont typeface="Wingdings" panose="05000000000000000000" pitchFamily="2" charset="2"/>
                <a:buChar char="n"/>
              </a:pPr>
              <a:r>
                <a:rPr lang="ja-JP" altLang="en-US" sz="1200" smtClean="0">
                  <a:latin typeface="メイリオ" panose="020B0604030504040204" pitchFamily="50" charset="-128"/>
                  <a:ea typeface="メイリオ" panose="020B0604030504040204" pitchFamily="50" charset="-128"/>
                </a:rPr>
                <a:t>後援</a:t>
              </a:r>
              <a:r>
                <a:rPr lang="en-US" altLang="ja-JP" sz="1200" dirty="0" smtClean="0">
                  <a:latin typeface="メイリオ" panose="020B0604030504040204" pitchFamily="50" charset="-128"/>
                  <a:ea typeface="メイリオ" panose="020B0604030504040204" pitchFamily="50" charset="-128"/>
                </a:rPr>
                <a:t>(</a:t>
              </a:r>
              <a:r>
                <a:rPr lang="ja-JP" altLang="en-US" sz="1200" dirty="0" smtClean="0">
                  <a:latin typeface="メイリオ" panose="020B0604030504040204" pitchFamily="50" charset="-128"/>
                  <a:ea typeface="メイリオ" panose="020B0604030504040204" pitchFamily="50" charset="-128"/>
                </a:rPr>
                <a:t>予定</a:t>
              </a:r>
              <a:r>
                <a:rPr lang="en-US" altLang="ja-JP" sz="1200" dirty="0" smtClean="0">
                  <a:latin typeface="メイリオ" panose="020B0604030504040204" pitchFamily="50" charset="-128"/>
                  <a:ea typeface="メイリオ" panose="020B0604030504040204" pitchFamily="50" charset="-128"/>
                </a:rPr>
                <a:t>)</a:t>
              </a:r>
            </a:p>
            <a:p>
              <a:pPr marL="228600" indent="-228600" algn="l">
                <a:buFont typeface="+mj-lt"/>
                <a:buAutoNum type="arabicPeriod"/>
              </a:pPr>
              <a:endParaRPr lang="en-US" altLang="ja-JP" sz="1200" dirty="0" smtClean="0">
                <a:latin typeface="メイリオ" panose="020B0604030504040204" pitchFamily="50" charset="-128"/>
                <a:ea typeface="メイリオ" panose="020B0604030504040204" pitchFamily="50" charset="-128"/>
              </a:endParaRPr>
            </a:p>
          </p:txBody>
        </p:sp>
        <p:sp>
          <p:nvSpPr>
            <p:cNvPr id="14" name="タイトル 1"/>
            <p:cNvSpPr txBox="1">
              <a:spLocks/>
            </p:cNvSpPr>
            <p:nvPr/>
          </p:nvSpPr>
          <p:spPr>
            <a:xfrm>
              <a:off x="1074309" y="6156177"/>
              <a:ext cx="5877272" cy="1747828"/>
            </a:xfrm>
            <a:prstGeom prst="rect">
              <a:avLst/>
            </a:prstGeom>
            <a:ln w="9525">
              <a:noFill/>
            </a:ln>
          </p:spPr>
          <p:txBody>
            <a:bodyPr vert="horz" lIns="91440" tIns="4572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1600" b="1" dirty="0" smtClean="0">
                  <a:latin typeface="メイリオ" panose="020B0604030504040204" pitchFamily="50" charset="-128"/>
                  <a:ea typeface="メイリオ" panose="020B0604030504040204" pitchFamily="50" charset="-128"/>
                </a:rPr>
                <a:t>2019</a:t>
              </a:r>
              <a:r>
                <a:rPr lang="ja-JP" altLang="ja-JP" sz="1600" b="1" dirty="0" smtClean="0">
                  <a:latin typeface="メイリオ" panose="020B0604030504040204" pitchFamily="50" charset="-128"/>
                  <a:ea typeface="メイリオ" panose="020B0604030504040204" pitchFamily="50" charset="-128"/>
                </a:rPr>
                <a:t>年</a:t>
              </a:r>
              <a:r>
                <a:rPr lang="ja-JP" altLang="ja-JP" sz="1600" b="1" dirty="0">
                  <a:latin typeface="メイリオ" panose="020B0604030504040204" pitchFamily="50" charset="-128"/>
                  <a:ea typeface="メイリオ" panose="020B0604030504040204" pitchFamily="50" charset="-128"/>
                </a:rPr>
                <a:t>９月２日</a:t>
              </a:r>
              <a:r>
                <a:rPr lang="ja-JP" altLang="ja-JP" sz="1600" dirty="0">
                  <a:latin typeface="メイリオ" panose="020B0604030504040204" pitchFamily="50" charset="-128"/>
                  <a:ea typeface="メイリオ" panose="020B0604030504040204" pitchFamily="50" charset="-128"/>
                </a:rPr>
                <a:t>（月）　</a:t>
              </a:r>
              <a:r>
                <a:rPr lang="ja-JP" altLang="ja-JP" sz="1600" b="1" dirty="0">
                  <a:latin typeface="メイリオ" panose="020B0604030504040204" pitchFamily="50" charset="-128"/>
                  <a:ea typeface="メイリオ" panose="020B0604030504040204" pitchFamily="50" charset="-128"/>
                </a:rPr>
                <a:t>１４：００～１７：３０</a:t>
              </a:r>
              <a:endParaRPr lang="en-US" altLang="ja-JP" sz="1600" b="1" dirty="0" smtClean="0">
                <a:latin typeface="メイリオ" panose="020B0604030504040204" pitchFamily="50" charset="-128"/>
                <a:ea typeface="メイリオ" panose="020B0604030504040204" pitchFamily="50" charset="-128"/>
              </a:endParaRPr>
            </a:p>
            <a:p>
              <a:pPr algn="l"/>
              <a:r>
                <a:rPr lang="ja-JP" altLang="ja-JP" sz="1600" b="1" dirty="0" smtClean="0">
                  <a:latin typeface="メイリオ" panose="020B0604030504040204" pitchFamily="50" charset="-128"/>
                  <a:ea typeface="メイリオ" panose="020B0604030504040204" pitchFamily="50" charset="-128"/>
                </a:rPr>
                <a:t>ＫＣＣＩ</a:t>
              </a:r>
              <a:r>
                <a:rPr lang="ja-JP" altLang="ja-JP" sz="1600" b="1" dirty="0">
                  <a:latin typeface="メイリオ" panose="020B0604030504040204" pitchFamily="50" charset="-128"/>
                  <a:ea typeface="メイリオ" panose="020B0604030504040204" pitchFamily="50" charset="-128"/>
                </a:rPr>
                <a:t>ホール</a:t>
              </a:r>
              <a:r>
                <a:rPr lang="ja-JP" altLang="ja-JP" sz="1600" b="1" dirty="0" smtClean="0">
                  <a:latin typeface="メイリオ" panose="020B0604030504040204" pitchFamily="50" charset="-128"/>
                  <a:ea typeface="メイリオ" panose="020B0604030504040204" pitchFamily="50" charset="-128"/>
                </a:rPr>
                <a:t>会議室</a:t>
              </a:r>
              <a:r>
                <a:rPr lang="ja-JP" altLang="en-US" sz="1600" b="1" dirty="0" smtClean="0">
                  <a:latin typeface="メイリオ" panose="020B0604030504040204" pitchFamily="50" charset="-128"/>
                  <a:ea typeface="メイリオ" panose="020B0604030504040204" pitchFamily="50" charset="-128"/>
                </a:rPr>
                <a:t>　（最寄駅：</a:t>
              </a:r>
              <a:r>
                <a:rPr lang="en-US" altLang="ja-JP" sz="1600" b="1" dirty="0" smtClean="0">
                  <a:latin typeface="メイリオ" panose="020B0604030504040204" pitchFamily="50" charset="-128"/>
                  <a:ea typeface="メイリオ" panose="020B0604030504040204" pitchFamily="50" charset="-128"/>
                </a:rPr>
                <a:t>JR</a:t>
              </a:r>
              <a:r>
                <a:rPr lang="ja-JP" altLang="en-US" sz="1600" b="1" dirty="0" smtClean="0">
                  <a:latin typeface="メイリオ" panose="020B0604030504040204" pitchFamily="50" charset="-128"/>
                  <a:ea typeface="メイリオ" panose="020B0604030504040204" pitchFamily="50" charset="-128"/>
                </a:rPr>
                <a:t>川崎駅・京急川崎駅</a:t>
              </a:r>
              <a:r>
                <a:rPr lang="en-US" altLang="ja-JP" sz="1600" b="1" dirty="0" smtClean="0">
                  <a:latin typeface="メイリオ" panose="020B0604030504040204" pitchFamily="50" charset="-128"/>
                  <a:ea typeface="メイリオ" panose="020B0604030504040204" pitchFamily="50" charset="-128"/>
                </a:rPr>
                <a:t>)</a:t>
              </a:r>
            </a:p>
            <a:p>
              <a:pPr algn="l"/>
              <a:r>
                <a:rPr lang="ja-JP" altLang="ja-JP" sz="1200" dirty="0" smtClean="0">
                  <a:latin typeface="メイリオ" panose="020B0604030504040204" pitchFamily="50" charset="-128"/>
                  <a:ea typeface="メイリオ" panose="020B0604030504040204" pitchFamily="50" charset="-128"/>
                </a:rPr>
                <a:t>（</a:t>
              </a:r>
              <a:r>
                <a:rPr lang="ja-JP" altLang="ja-JP" sz="1200" dirty="0">
                  <a:latin typeface="メイリオ" panose="020B0604030504040204" pitchFamily="50" charset="-128"/>
                  <a:ea typeface="メイリオ" panose="020B0604030504040204" pitchFamily="50" charset="-128"/>
                </a:rPr>
                <a:t>川崎市川崎区駅前本町１１－２　川崎フロンティアビル２階</a:t>
              </a:r>
              <a:r>
                <a:rPr lang="ja-JP" altLang="ja-JP" sz="1200" dirty="0" smtClean="0">
                  <a:latin typeface="メイリオ" panose="020B0604030504040204" pitchFamily="50" charset="-128"/>
                  <a:ea typeface="メイリオ" panose="020B0604030504040204" pitchFamily="50" charset="-128"/>
                </a:rPr>
                <a:t>）</a:t>
              </a:r>
              <a:endParaRPr lang="en-US" altLang="ja-JP" sz="1200" dirty="0" smtClean="0">
                <a:latin typeface="メイリオ" panose="020B0604030504040204" pitchFamily="50" charset="-128"/>
                <a:ea typeface="メイリオ" panose="020B0604030504040204" pitchFamily="50" charset="-128"/>
              </a:endParaRPr>
            </a:p>
            <a:p>
              <a:pPr algn="l"/>
              <a:r>
                <a:rPr lang="ja-JP" altLang="en-US" sz="1100" dirty="0" smtClean="0">
                  <a:latin typeface="メイリオ" panose="020B0604030504040204" pitchFamily="50" charset="-128"/>
                  <a:ea typeface="メイリオ" panose="020B0604030504040204" pitchFamily="50" charset="-128"/>
                </a:rPr>
                <a:t>川崎市</a:t>
              </a:r>
              <a:endParaRPr lang="en-US" altLang="ja-JP" sz="1100" dirty="0" smtClean="0">
                <a:latin typeface="メイリオ" panose="020B0604030504040204" pitchFamily="50" charset="-128"/>
                <a:ea typeface="メイリオ" panose="020B0604030504040204" pitchFamily="50" charset="-128"/>
              </a:endParaRPr>
            </a:p>
            <a:p>
              <a:pPr algn="l"/>
              <a:r>
                <a:rPr lang="ja-JP" altLang="en-US" sz="1100" dirty="0" smtClean="0">
                  <a:latin typeface="メイリオ" panose="020B0604030504040204" pitchFamily="50" charset="-128"/>
                  <a:ea typeface="メイリオ" panose="020B0604030504040204" pitchFamily="50" charset="-128"/>
                </a:rPr>
                <a:t>川崎</a:t>
              </a:r>
              <a:r>
                <a:rPr lang="ja-JP" altLang="en-US" sz="1100" dirty="0">
                  <a:latin typeface="メイリオ" panose="020B0604030504040204" pitchFamily="50" charset="-128"/>
                  <a:ea typeface="メイリオ" panose="020B0604030504040204" pitchFamily="50" charset="-128"/>
                </a:rPr>
                <a:t>商工会議所</a:t>
              </a:r>
              <a:r>
                <a:rPr lang="ja-JP" altLang="en-US" sz="1100" dirty="0" smtClean="0">
                  <a:latin typeface="メイリオ" panose="020B0604030504040204" pitchFamily="50" charset="-128"/>
                  <a:ea typeface="メイリオ" panose="020B0604030504040204" pitchFamily="50" charset="-128"/>
                </a:rPr>
                <a:t>、一般社団法人海外</a:t>
              </a:r>
              <a:r>
                <a:rPr lang="ja-JP" altLang="en-US" sz="1100" dirty="0">
                  <a:latin typeface="メイリオ" panose="020B0604030504040204" pitchFamily="50" charset="-128"/>
                  <a:ea typeface="メイリオ" panose="020B0604030504040204" pitchFamily="50" charset="-128"/>
                </a:rPr>
                <a:t>コンサルタンツ協会（</a:t>
              </a:r>
              <a:r>
                <a:rPr lang="en-US" altLang="ja-JP" sz="1100">
                  <a:latin typeface="メイリオ" panose="020B0604030504040204" pitchFamily="50" charset="-128"/>
                  <a:ea typeface="メイリオ" panose="020B0604030504040204" pitchFamily="50" charset="-128"/>
                </a:rPr>
                <a:t>ECFA</a:t>
              </a:r>
              <a:r>
                <a:rPr lang="ja-JP" altLang="en-US" sz="1100" smtClean="0">
                  <a:latin typeface="メイリオ" panose="020B0604030504040204" pitchFamily="50" charset="-128"/>
                  <a:ea typeface="メイリオ" panose="020B0604030504040204" pitchFamily="50" charset="-128"/>
                </a:rPr>
                <a:t>）、</a:t>
              </a:r>
              <a:endParaRPr lang="ja-JP" altLang="en-US" sz="1100" dirty="0">
                <a:latin typeface="メイリオ" panose="020B0604030504040204" pitchFamily="50" charset="-128"/>
                <a:ea typeface="メイリオ" panose="020B0604030504040204" pitchFamily="50" charset="-128"/>
              </a:endParaRPr>
            </a:p>
            <a:p>
              <a:pPr algn="l"/>
              <a:r>
                <a:rPr lang="ja-JP" altLang="ja-JP" sz="1100" dirty="0" smtClean="0">
                  <a:latin typeface="メイリオ" panose="020B0604030504040204" pitchFamily="50" charset="-128"/>
                  <a:ea typeface="メイリオ" panose="020B0604030504040204" pitchFamily="50" charset="-128"/>
                </a:rPr>
                <a:t>公益</a:t>
              </a:r>
              <a:r>
                <a:rPr lang="ja-JP" altLang="ja-JP" sz="1100" dirty="0">
                  <a:latin typeface="メイリオ" panose="020B0604030504040204" pitchFamily="50" charset="-128"/>
                  <a:ea typeface="メイリオ" panose="020B0604030504040204" pitchFamily="50" charset="-128"/>
                </a:rPr>
                <a:t>財団</a:t>
              </a:r>
              <a:r>
                <a:rPr lang="ja-JP" altLang="ja-JP" sz="1100" dirty="0" smtClean="0">
                  <a:latin typeface="メイリオ" panose="020B0604030504040204" pitchFamily="50" charset="-128"/>
                  <a:ea typeface="メイリオ" panose="020B0604030504040204" pitchFamily="50" charset="-128"/>
                </a:rPr>
                <a:t>法人日本</a:t>
              </a:r>
              <a:r>
                <a:rPr lang="ja-JP" altLang="ja-JP" sz="1100" dirty="0">
                  <a:latin typeface="メイリオ" panose="020B0604030504040204" pitchFamily="50" charset="-128"/>
                  <a:ea typeface="メイリオ" panose="020B0604030504040204" pitchFamily="50" charset="-128"/>
                </a:rPr>
                <a:t>台湾</a:t>
              </a:r>
              <a:r>
                <a:rPr lang="ja-JP" altLang="ja-JP" sz="1100">
                  <a:latin typeface="メイリオ" panose="020B0604030504040204" pitchFamily="50" charset="-128"/>
                  <a:ea typeface="メイリオ" panose="020B0604030504040204" pitchFamily="50" charset="-128"/>
                </a:rPr>
                <a:t>交流</a:t>
              </a:r>
              <a:r>
                <a:rPr lang="ja-JP" altLang="ja-JP" sz="1100" smtClean="0">
                  <a:latin typeface="メイリオ" panose="020B0604030504040204" pitchFamily="50" charset="-128"/>
                  <a:ea typeface="メイリオ" panose="020B0604030504040204" pitchFamily="50" charset="-128"/>
                </a:rPr>
                <a:t>協会</a:t>
              </a:r>
              <a:r>
                <a:rPr lang="ja-JP" altLang="en-US" sz="1400" smtClean="0">
                  <a:latin typeface="メイリオ" panose="020B0604030504040204" pitchFamily="50" charset="-128"/>
                  <a:ea typeface="メイリオ" panose="020B0604030504040204" pitchFamily="50" charset="-128"/>
                </a:rPr>
                <a:t>　</a:t>
              </a:r>
              <a:endParaRPr lang="en-US" altLang="ja-JP" sz="1100" smtClean="0">
                <a:latin typeface="メイリオ" panose="020B0604030504040204" pitchFamily="50" charset="-128"/>
                <a:ea typeface="メイリオ" panose="020B0604030504040204" pitchFamily="50" charset="-128"/>
              </a:endParaRPr>
            </a:p>
            <a:p>
              <a:pPr algn="l"/>
              <a:r>
                <a:rPr lang="ja-JP" altLang="ja-JP" sz="1100" smtClean="0">
                  <a:latin typeface="メイリオ" panose="020B0604030504040204" pitchFamily="50" charset="-128"/>
                  <a:ea typeface="メイリオ" panose="020B0604030504040204" pitchFamily="50" charset="-128"/>
                </a:rPr>
                <a:t>一般</a:t>
              </a:r>
              <a:r>
                <a:rPr lang="ja-JP" altLang="ja-JP" sz="1100" dirty="0">
                  <a:latin typeface="メイリオ" panose="020B0604030504040204" pitchFamily="50" charset="-128"/>
                  <a:ea typeface="メイリオ" panose="020B0604030504040204" pitchFamily="50" charset="-128"/>
                </a:rPr>
                <a:t>財団</a:t>
              </a:r>
              <a:r>
                <a:rPr lang="ja-JP" altLang="ja-JP" sz="1100" dirty="0" smtClean="0">
                  <a:latin typeface="メイリオ" panose="020B0604030504040204" pitchFamily="50" charset="-128"/>
                  <a:ea typeface="メイリオ" panose="020B0604030504040204" pitchFamily="50" charset="-128"/>
                </a:rPr>
                <a:t>法人中東</a:t>
              </a:r>
              <a:r>
                <a:rPr lang="ja-JP" altLang="ja-JP" sz="1100" dirty="0">
                  <a:latin typeface="メイリオ" panose="020B0604030504040204" pitchFamily="50" charset="-128"/>
                  <a:ea typeface="メイリオ" panose="020B0604030504040204" pitchFamily="50" charset="-128"/>
                </a:rPr>
                <a:t>協力センター</a:t>
              </a:r>
              <a:r>
                <a:rPr lang="ja-JP" altLang="en-US" sz="1100" dirty="0">
                  <a:latin typeface="メイリオ" panose="020B0604030504040204" pitchFamily="50" charset="-128"/>
                  <a:ea typeface="メイリオ" panose="020B0604030504040204" pitchFamily="50" charset="-128"/>
                </a:rPr>
                <a:t>、</a:t>
              </a:r>
              <a:r>
                <a:rPr lang="ja-JP" altLang="ja-JP" sz="1100" dirty="0">
                  <a:latin typeface="メイリオ" panose="020B0604030504040204" pitchFamily="50" charset="-128"/>
                  <a:ea typeface="メイリオ" panose="020B0604030504040204" pitchFamily="50" charset="-128"/>
                </a:rPr>
                <a:t>国際</a:t>
              </a:r>
              <a:r>
                <a:rPr lang="ja-JP" altLang="ja-JP" sz="1100" dirty="0" smtClean="0">
                  <a:latin typeface="メイリオ" panose="020B0604030504040204" pitchFamily="50" charset="-128"/>
                  <a:ea typeface="メイリオ" panose="020B0604030504040204" pitchFamily="50" charset="-128"/>
                </a:rPr>
                <a:t>機関太平洋</a:t>
              </a:r>
              <a:r>
                <a:rPr lang="ja-JP" altLang="ja-JP" sz="1100" dirty="0">
                  <a:latin typeface="メイリオ" panose="020B0604030504040204" pitchFamily="50" charset="-128"/>
                  <a:ea typeface="メイリオ" panose="020B0604030504040204" pitchFamily="50" charset="-128"/>
                </a:rPr>
                <a:t>諸島センター</a:t>
              </a:r>
              <a:r>
                <a:rPr lang="ja-JP" altLang="en-US" sz="1100" dirty="0" smtClean="0">
                  <a:latin typeface="メイリオ" panose="020B0604030504040204" pitchFamily="50" charset="-128"/>
                  <a:ea typeface="メイリオ" panose="020B0604030504040204" pitchFamily="50" charset="-128"/>
                </a:rPr>
                <a:t>、</a:t>
              </a:r>
              <a:r>
                <a:rPr lang="ja-JP" altLang="ja-JP" sz="1100" dirty="0" smtClean="0">
                  <a:latin typeface="メイリオ" panose="020B0604030504040204" pitchFamily="50" charset="-128"/>
                  <a:ea typeface="メイリオ" panose="020B0604030504040204" pitchFamily="50" charset="-128"/>
                </a:rPr>
                <a:t>ＪＩＣＡ横浜</a:t>
              </a:r>
              <a:r>
                <a:rPr lang="ja-JP" altLang="en-US" sz="1100" dirty="0" smtClean="0">
                  <a:latin typeface="メイリオ" panose="020B0604030504040204" pitchFamily="50" charset="-128"/>
                  <a:ea typeface="メイリオ" panose="020B0604030504040204" pitchFamily="50" charset="-128"/>
                </a:rPr>
                <a:t>、</a:t>
              </a:r>
              <a:r>
                <a:rPr lang="ja-JP" altLang="ja-JP" sz="1100" dirty="0">
                  <a:latin typeface="メイリオ" panose="020B0604030504040204" pitchFamily="50" charset="-128"/>
                  <a:ea typeface="メイリオ" panose="020B0604030504040204" pitchFamily="50" charset="-128"/>
                </a:rPr>
                <a:t>ＪＥＴＲＯ</a:t>
              </a:r>
              <a:r>
                <a:rPr lang="ja-JP" altLang="ja-JP" sz="1100" dirty="0" smtClean="0">
                  <a:latin typeface="メイリオ" panose="020B0604030504040204" pitchFamily="50" charset="-128"/>
                  <a:ea typeface="メイリオ" panose="020B0604030504040204" pitchFamily="50" charset="-128"/>
                </a:rPr>
                <a:t>横浜</a:t>
              </a:r>
              <a:r>
                <a:rPr lang="ja-JP" altLang="en-US" sz="1100" dirty="0" smtClean="0">
                  <a:latin typeface="メイリオ" panose="020B0604030504040204" pitchFamily="50" charset="-128"/>
                  <a:ea typeface="メイリオ" panose="020B0604030504040204" pitchFamily="50" charset="-128"/>
                </a:rPr>
                <a:t>、</a:t>
              </a:r>
              <a:r>
                <a:rPr lang="ja-JP" altLang="ja-JP" sz="1100" dirty="0">
                  <a:latin typeface="メイリオ" panose="020B0604030504040204" pitchFamily="50" charset="-128"/>
                  <a:ea typeface="メイリオ" panose="020B0604030504040204" pitchFamily="50" charset="-128"/>
                </a:rPr>
                <a:t>神奈川中小企業活性化センター</a:t>
              </a:r>
              <a:r>
                <a:rPr lang="en-US" altLang="ja-JP" sz="1100" dirty="0">
                  <a:latin typeface="メイリオ" panose="020B0604030504040204" pitchFamily="50" charset="-128"/>
                  <a:ea typeface="メイリオ" panose="020B0604030504040204" pitchFamily="50" charset="-128"/>
                </a:rPr>
                <a:t>(</a:t>
              </a:r>
              <a:r>
                <a:rPr lang="ja-JP" altLang="ja-JP" sz="1100" dirty="0">
                  <a:latin typeface="メイリオ" panose="020B0604030504040204" pitchFamily="50" charset="-128"/>
                  <a:ea typeface="メイリオ" panose="020B0604030504040204" pitchFamily="50" charset="-128"/>
                </a:rPr>
                <a:t>ＫＩＲＣ</a:t>
              </a:r>
              <a:r>
                <a:rPr lang="en-US" altLang="ja-JP" sz="1100" dirty="0" smtClean="0">
                  <a:latin typeface="メイリオ" panose="020B0604030504040204" pitchFamily="50" charset="-128"/>
                  <a:ea typeface="メイリオ" panose="020B0604030504040204" pitchFamily="50" charset="-128"/>
                </a:rPr>
                <a:t>)</a:t>
              </a:r>
              <a:r>
                <a:rPr lang="ja-JP" altLang="en-US" sz="1100" dirty="0" smtClean="0">
                  <a:latin typeface="メイリオ" panose="020B0604030504040204" pitchFamily="50" charset="-128"/>
                  <a:ea typeface="メイリオ" panose="020B0604030504040204" pitchFamily="50" charset="-128"/>
                </a:rPr>
                <a:t> </a:t>
              </a:r>
              <a:r>
                <a:rPr lang="ja-JP" altLang="en-US" sz="1100" dirty="0">
                  <a:latin typeface="メイリオ" panose="020B0604030504040204" pitchFamily="50" charset="-128"/>
                  <a:ea typeface="メイリオ" panose="020B0604030504040204" pitchFamily="50" charset="-128"/>
                </a:rPr>
                <a:t>、</a:t>
              </a:r>
              <a:r>
                <a:rPr lang="ja-JP" altLang="ja-JP" sz="1100" dirty="0">
                  <a:latin typeface="メイリオ" panose="020B0604030504040204" pitchFamily="50" charset="-128"/>
                  <a:ea typeface="メイリオ" panose="020B0604030504040204" pitchFamily="50" charset="-128"/>
                </a:rPr>
                <a:t>公財）川崎市産業振興</a:t>
              </a:r>
              <a:r>
                <a:rPr lang="ja-JP" altLang="ja-JP" sz="1100" dirty="0" smtClean="0">
                  <a:latin typeface="メイリオ" panose="020B0604030504040204" pitchFamily="50" charset="-128"/>
                  <a:ea typeface="メイリオ" panose="020B0604030504040204" pitchFamily="50" charset="-128"/>
                </a:rPr>
                <a:t>財団</a:t>
              </a:r>
              <a:r>
                <a:rPr lang="ja-JP" altLang="en-US" sz="1100" dirty="0" smtClean="0">
                  <a:latin typeface="メイリオ" panose="020B0604030504040204" pitchFamily="50" charset="-128"/>
                  <a:ea typeface="メイリオ" panose="020B0604030504040204" pitchFamily="50" charset="-128"/>
                </a:rPr>
                <a:t>、</a:t>
              </a:r>
              <a:r>
                <a:rPr lang="ja-JP" altLang="ja-JP" sz="1100" dirty="0" smtClean="0">
                  <a:latin typeface="メイリオ" panose="020B0604030504040204" pitchFamily="50" charset="-128"/>
                  <a:ea typeface="メイリオ" panose="020B0604030504040204" pitchFamily="50" charset="-128"/>
                </a:rPr>
                <a:t>公</a:t>
              </a:r>
              <a:r>
                <a:rPr lang="ja-JP" altLang="ja-JP" sz="1100" dirty="0">
                  <a:latin typeface="メイリオ" panose="020B0604030504040204" pitchFamily="50" charset="-128"/>
                  <a:ea typeface="メイリオ" panose="020B0604030504040204" pitchFamily="50" charset="-128"/>
                </a:rPr>
                <a:t>財）神奈川産業振興センター</a:t>
              </a:r>
              <a:r>
                <a:rPr lang="en-US" altLang="ja-JP" sz="1100" dirty="0">
                  <a:latin typeface="メイリオ" panose="020B0604030504040204" pitchFamily="50" charset="-128"/>
                  <a:ea typeface="メイリオ" panose="020B0604030504040204" pitchFamily="50" charset="-128"/>
                </a:rPr>
                <a:t>(</a:t>
              </a:r>
              <a:r>
                <a:rPr lang="ja-JP" altLang="ja-JP" sz="1100" dirty="0">
                  <a:latin typeface="メイリオ" panose="020B0604030504040204" pitchFamily="50" charset="-128"/>
                  <a:ea typeface="メイリオ" panose="020B0604030504040204" pitchFamily="50" charset="-128"/>
                </a:rPr>
                <a:t>ＫＩＰ</a:t>
              </a:r>
              <a:r>
                <a:rPr lang="en-US" altLang="ja-JP" sz="1100" dirty="0" smtClean="0">
                  <a:latin typeface="メイリオ" panose="020B0604030504040204" pitchFamily="50" charset="-128"/>
                  <a:ea typeface="メイリオ" panose="020B0604030504040204" pitchFamily="50" charset="-128"/>
                </a:rPr>
                <a:t>)</a:t>
              </a:r>
              <a:endParaRPr lang="en-US" altLang="ja-JP" sz="1100" dirty="0">
                <a:latin typeface="メイリオ" panose="020B0604030504040204" pitchFamily="50" charset="-128"/>
                <a:ea typeface="メイリオ" panose="020B0604030504040204" pitchFamily="50" charset="-128"/>
              </a:endParaRPr>
            </a:p>
          </p:txBody>
        </p:sp>
      </p:grpSp>
      <p:sp>
        <p:nvSpPr>
          <p:cNvPr id="15" name="タイトル 1"/>
          <p:cNvSpPr txBox="1">
            <a:spLocks/>
          </p:cNvSpPr>
          <p:nvPr/>
        </p:nvSpPr>
        <p:spPr>
          <a:xfrm>
            <a:off x="116632" y="7884367"/>
            <a:ext cx="4320480" cy="612069"/>
          </a:xfrm>
          <a:prstGeom prst="rect">
            <a:avLst/>
          </a:prstGeom>
          <a:noFill/>
        </p:spPr>
        <p:txBody>
          <a:bodyPr vert="horz" lIns="91440" tIns="4572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600" b="1" smtClean="0">
                <a:solidFill>
                  <a:schemeClr val="bg1"/>
                </a:solidFill>
                <a:latin typeface="メイリオ" panose="020B0604030504040204" pitchFamily="50" charset="-128"/>
                <a:ea typeface="メイリオ" panose="020B0604030504040204" pitchFamily="50" charset="-128"/>
              </a:rPr>
              <a:t>かわさきグリーンイノベーションクラスター</a:t>
            </a:r>
            <a:endParaRPr lang="en-US" altLang="ja-JP" sz="1600" b="1" smtClean="0">
              <a:solidFill>
                <a:schemeClr val="bg1"/>
              </a:solidFill>
              <a:latin typeface="メイリオ" panose="020B0604030504040204" pitchFamily="50" charset="-128"/>
              <a:ea typeface="メイリオ" panose="020B0604030504040204" pitchFamily="50" charset="-128"/>
            </a:endParaRPr>
          </a:p>
          <a:p>
            <a:pPr algn="l"/>
            <a:r>
              <a:rPr lang="ja-JP" altLang="en-US" sz="1600" b="1" smtClean="0">
                <a:solidFill>
                  <a:schemeClr val="bg1"/>
                </a:solidFill>
                <a:latin typeface="メイリオ" panose="020B0604030504040204" pitchFamily="50" charset="-128"/>
                <a:ea typeface="メイリオ" panose="020B0604030504040204" pitchFamily="50" charset="-128"/>
              </a:rPr>
              <a:t>セミナー運営事務局</a:t>
            </a:r>
            <a:r>
              <a:rPr lang="ja-JP" altLang="en-US" sz="1600" b="1">
                <a:solidFill>
                  <a:schemeClr val="bg1"/>
                </a:solidFill>
                <a:latin typeface="メイリオ" panose="020B0604030504040204" pitchFamily="50" charset="-128"/>
                <a:ea typeface="メイリオ" panose="020B0604030504040204" pitchFamily="50" charset="-128"/>
              </a:rPr>
              <a:t>　</a:t>
            </a:r>
            <a:endParaRPr lang="en-US" altLang="ja-JP" sz="1600" b="1" smtClean="0">
              <a:solidFill>
                <a:schemeClr val="bg1"/>
              </a:solidFill>
              <a:latin typeface="メイリオ" panose="020B0604030504040204" pitchFamily="50" charset="-128"/>
              <a:ea typeface="メイリオ" panose="020B0604030504040204" pitchFamily="50" charset="-128"/>
            </a:endParaRPr>
          </a:p>
        </p:txBody>
      </p:sp>
      <p:sp>
        <p:nvSpPr>
          <p:cNvPr id="18" name="タイトル 1"/>
          <p:cNvSpPr txBox="1">
            <a:spLocks/>
          </p:cNvSpPr>
          <p:nvPr/>
        </p:nvSpPr>
        <p:spPr>
          <a:xfrm>
            <a:off x="117328" y="8473061"/>
            <a:ext cx="3527696" cy="635443"/>
          </a:xfrm>
          <a:prstGeom prst="rect">
            <a:avLst/>
          </a:prstGeom>
          <a:noFill/>
        </p:spPr>
        <p:txBody>
          <a:bodyPr vert="horz" lIns="91440" tIns="4572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200" b="1" smtClean="0">
                <a:solidFill>
                  <a:schemeClr val="bg1"/>
                </a:solidFill>
                <a:latin typeface="メイリオ" panose="020B0604030504040204" pitchFamily="50" charset="-128"/>
                <a:ea typeface="メイリオ" panose="020B0604030504040204" pitchFamily="50" charset="-128"/>
              </a:rPr>
              <a:t>（日本テピア株式会社内）　飯田、石毛</a:t>
            </a:r>
            <a:endParaRPr lang="en-US" altLang="ja-JP" sz="1200" b="1" smtClean="0">
              <a:solidFill>
                <a:schemeClr val="bg1"/>
              </a:solidFill>
              <a:latin typeface="メイリオ" panose="020B0604030504040204" pitchFamily="50" charset="-128"/>
              <a:ea typeface="メイリオ" panose="020B0604030504040204" pitchFamily="50" charset="-128"/>
            </a:endParaRPr>
          </a:p>
          <a:p>
            <a:pPr algn="l"/>
            <a:r>
              <a:rPr lang="en-US" altLang="ja-JP" sz="1200" b="1">
                <a:solidFill>
                  <a:schemeClr val="bg1"/>
                </a:solidFill>
                <a:latin typeface="メイリオ" panose="020B0604030504040204" pitchFamily="50" charset="-128"/>
                <a:ea typeface="メイリオ" panose="020B0604030504040204" pitchFamily="50" charset="-128"/>
              </a:rPr>
              <a:t>E Mail </a:t>
            </a:r>
            <a:r>
              <a:rPr lang="en-US" altLang="ja-JP" sz="1200" b="1" smtClean="0">
                <a:solidFill>
                  <a:schemeClr val="bg1"/>
                </a:solidFill>
                <a:latin typeface="メイリオ" panose="020B0604030504040204" pitchFamily="50" charset="-128"/>
                <a:ea typeface="メイリオ" panose="020B0604030504040204" pitchFamily="50" charset="-128"/>
                <a:hlinkClick r:id="rId3"/>
              </a:rPr>
              <a:t>tepia</a:t>
            </a:r>
            <a:r>
              <a:rPr lang="en-US" altLang="ja-JP" sz="1200" b="1" smtClean="0">
                <a:solidFill>
                  <a:srgbClr val="FFFF00"/>
                </a:solidFill>
                <a:latin typeface="メイリオ" panose="020B0604030504040204" pitchFamily="50" charset="-128"/>
                <a:ea typeface="メイリオ" panose="020B0604030504040204" pitchFamily="50" charset="-128"/>
                <a:hlinkClick r:id="rId3"/>
              </a:rPr>
              <a:t>monthly@tepia.co.jp</a:t>
            </a:r>
            <a:endParaRPr lang="en-US" altLang="ja-JP" sz="1200" b="1" smtClean="0">
              <a:solidFill>
                <a:srgbClr val="FFFF00"/>
              </a:solidFill>
              <a:latin typeface="メイリオ" panose="020B0604030504040204" pitchFamily="50" charset="-128"/>
              <a:ea typeface="メイリオ" panose="020B0604030504040204" pitchFamily="50" charset="-128"/>
            </a:endParaRPr>
          </a:p>
          <a:p>
            <a:pPr algn="l"/>
            <a:r>
              <a:rPr lang="en-US" altLang="ja-JP" sz="1200" b="1" smtClean="0">
                <a:solidFill>
                  <a:schemeClr val="bg1"/>
                </a:solidFill>
                <a:latin typeface="メイリオ" panose="020B0604030504040204" pitchFamily="50" charset="-128"/>
                <a:ea typeface="メイリオ" panose="020B0604030504040204" pitchFamily="50" charset="-128"/>
              </a:rPr>
              <a:t>TEL 03-6721-5505</a:t>
            </a:r>
            <a:r>
              <a:rPr lang="ja-JP" altLang="en-US" sz="1200" b="1" smtClean="0">
                <a:solidFill>
                  <a:schemeClr val="bg1"/>
                </a:solidFill>
                <a:latin typeface="メイリオ" panose="020B0604030504040204" pitchFamily="50" charset="-128"/>
                <a:ea typeface="メイリオ" panose="020B0604030504040204" pitchFamily="50" charset="-128"/>
              </a:rPr>
              <a:t>　</a:t>
            </a:r>
            <a:r>
              <a:rPr lang="en-US" altLang="ja-JP" sz="1200" b="1" smtClean="0">
                <a:solidFill>
                  <a:schemeClr val="bg1"/>
                </a:solidFill>
                <a:latin typeface="メイリオ" panose="020B0604030504040204" pitchFamily="50" charset="-128"/>
                <a:ea typeface="メイリオ" panose="020B0604030504040204" pitchFamily="50" charset="-128"/>
              </a:rPr>
              <a:t>FAX 03-6721-5506</a:t>
            </a:r>
            <a:r>
              <a:rPr lang="ja-JP" altLang="en-US" sz="1200" b="1" smtClean="0">
                <a:solidFill>
                  <a:schemeClr val="bg1"/>
                </a:solidFill>
                <a:latin typeface="メイリオ" panose="020B0604030504040204" pitchFamily="50" charset="-128"/>
                <a:ea typeface="メイリオ" panose="020B0604030504040204" pitchFamily="50" charset="-128"/>
              </a:rPr>
              <a:t>　</a:t>
            </a:r>
            <a:endParaRPr lang="en-US" altLang="ja-JP" sz="1200" b="1" smtClean="0">
              <a:solidFill>
                <a:schemeClr val="bg1"/>
              </a:solidFill>
              <a:latin typeface="メイリオ" panose="020B0604030504040204" pitchFamily="50" charset="-128"/>
              <a:ea typeface="メイリオ" panose="020B0604030504040204" pitchFamily="50" charset="-128"/>
            </a:endParaRPr>
          </a:p>
          <a:p>
            <a:pPr algn="l"/>
            <a:endParaRPr lang="en-US" altLang="ja-JP" sz="1200" b="1" smtClean="0">
              <a:solidFill>
                <a:schemeClr val="bg1"/>
              </a:solidFill>
              <a:latin typeface="メイリオ" panose="020B0604030504040204" pitchFamily="50" charset="-128"/>
              <a:ea typeface="メイリオ" panose="020B0604030504040204" pitchFamily="50" charset="-128"/>
            </a:endParaRPr>
          </a:p>
        </p:txBody>
      </p:sp>
      <p:sp>
        <p:nvSpPr>
          <p:cNvPr id="16" name="テキスト ボックス 15"/>
          <p:cNvSpPr txBox="1"/>
          <p:nvPr/>
        </p:nvSpPr>
        <p:spPr>
          <a:xfrm>
            <a:off x="117328" y="1530241"/>
            <a:ext cx="6604319" cy="1046440"/>
          </a:xfrm>
          <a:prstGeom prst="rect">
            <a:avLst/>
          </a:prstGeom>
          <a:noFill/>
        </p:spPr>
        <p:txBody>
          <a:bodyPr wrap="square" rtlCol="0">
            <a:spAutoFit/>
          </a:bodyPr>
          <a:lstStyle/>
          <a:p>
            <a:r>
              <a:rPr lang="ja-JP" altLang="en-US" sz="1400" dirty="0" smtClean="0">
                <a:latin typeface="メイリオ" panose="020B0604030504040204" pitchFamily="50" charset="-128"/>
                <a:ea typeface="メイリオ" panose="020B0604030504040204" pitchFamily="50" charset="-128"/>
              </a:rPr>
              <a:t>　</a:t>
            </a:r>
            <a:r>
              <a:rPr lang="ja-JP" altLang="en-US" sz="1200" dirty="0" smtClean="0">
                <a:latin typeface="メイリオ" panose="020B0604030504040204" pitchFamily="50" charset="-128"/>
                <a:ea typeface="メイリオ" panose="020B0604030504040204" pitchFamily="50" charset="-128"/>
              </a:rPr>
              <a:t>グリーン戦略を推進する台湾、脱石油依存とその後の方向性を模索する</a:t>
            </a:r>
            <a:r>
              <a:rPr lang="ja-JP" altLang="ja-JP" sz="1200" dirty="0" smtClean="0">
                <a:latin typeface="メイリオ" panose="020B0604030504040204" pitchFamily="50" charset="-128"/>
                <a:ea typeface="メイリオ" panose="020B0604030504040204" pitchFamily="50" charset="-128"/>
              </a:rPr>
              <a:t>サウジアラビア</a:t>
            </a:r>
            <a:r>
              <a:rPr lang="ja-JP" altLang="en-US" sz="1200" dirty="0" smtClean="0">
                <a:latin typeface="メイリオ" panose="020B0604030504040204" pitchFamily="50" charset="-128"/>
                <a:ea typeface="メイリオ" panose="020B0604030504040204" pitchFamily="50" charset="-128"/>
              </a:rPr>
              <a:t>、自給自足型からの消費生活の急速な変化による廃棄物問題を抱える太平洋</a:t>
            </a:r>
            <a:r>
              <a:rPr lang="ja-JP" altLang="ja-JP" sz="1200" dirty="0" smtClean="0">
                <a:latin typeface="メイリオ" panose="020B0604030504040204" pitchFamily="50" charset="-128"/>
                <a:ea typeface="メイリオ" panose="020B0604030504040204" pitchFamily="50" charset="-128"/>
              </a:rPr>
              <a:t>島嶼国</a:t>
            </a:r>
            <a:r>
              <a:rPr lang="ja-JP" altLang="en-US" sz="1200" dirty="0" smtClean="0">
                <a:latin typeface="メイリオ" panose="020B0604030504040204" pitchFamily="50" charset="-128"/>
                <a:ea typeface="メイリオ" panose="020B0604030504040204" pitchFamily="50" charset="-128"/>
              </a:rPr>
              <a:t>。これら３地域</a:t>
            </a:r>
            <a:r>
              <a:rPr lang="ja-JP" altLang="ja-JP" sz="1200" dirty="0" smtClean="0">
                <a:latin typeface="メイリオ" panose="020B0604030504040204" pitchFamily="50" charset="-128"/>
                <a:ea typeface="メイリオ" panose="020B0604030504040204" pitchFamily="50" charset="-128"/>
              </a:rPr>
              <a:t>の</a:t>
            </a:r>
            <a:r>
              <a:rPr lang="ja-JP" altLang="en-US" sz="1200" dirty="0" smtClean="0">
                <a:latin typeface="メイリオ" panose="020B0604030504040204" pitchFamily="50" charset="-128"/>
                <a:ea typeface="メイリオ" panose="020B0604030504040204" pitchFamily="50" charset="-128"/>
              </a:rPr>
              <a:t>概要、</a:t>
            </a:r>
            <a:r>
              <a:rPr lang="ja-JP" altLang="ja-JP" sz="1200" dirty="0" smtClean="0">
                <a:latin typeface="メイリオ" panose="020B0604030504040204" pitchFamily="50" charset="-128"/>
                <a:ea typeface="メイリオ" panose="020B0604030504040204" pitchFamily="50" charset="-128"/>
              </a:rPr>
              <a:t>環境</a:t>
            </a:r>
            <a:r>
              <a:rPr lang="ja-JP" altLang="en-US" sz="1200" dirty="0" smtClean="0">
                <a:latin typeface="メイリオ" panose="020B0604030504040204" pitchFamily="50" charset="-128"/>
                <a:ea typeface="メイリオ" panose="020B0604030504040204" pitchFamily="50" charset="-128"/>
              </a:rPr>
              <a:t>課題解決のニーズ、日本からの展開事例をご紹介します。</a:t>
            </a:r>
            <a:endParaRPr lang="en-US" altLang="ja-JP" sz="1200" dirty="0" smtClean="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a:t>
            </a:r>
            <a:r>
              <a:rPr lang="ja-JP" altLang="en-US" sz="1200" dirty="0" smtClean="0">
                <a:latin typeface="メイリオ" panose="020B0604030504040204" pitchFamily="50" charset="-128"/>
                <a:ea typeface="メイリオ" panose="020B0604030504040204" pitchFamily="50" charset="-128"/>
              </a:rPr>
              <a:t>セミナー後には講演者</a:t>
            </a:r>
            <a:r>
              <a:rPr kumimoji="1" lang="ja-JP" altLang="en-US" sz="1200" dirty="0" smtClean="0">
                <a:latin typeface="メイリオ" panose="020B0604030504040204" pitchFamily="50" charset="-128"/>
                <a:ea typeface="メイリオ" panose="020B0604030504040204" pitchFamily="50" charset="-128"/>
              </a:rPr>
              <a:t>と一般社団法人海外コンサルタンツ協会（</a:t>
            </a:r>
            <a:r>
              <a:rPr kumimoji="1" lang="en-US" altLang="ja-JP" sz="1200" dirty="0" smtClean="0">
                <a:latin typeface="メイリオ" panose="020B0604030504040204" pitchFamily="50" charset="-128"/>
                <a:ea typeface="メイリオ" panose="020B0604030504040204" pitchFamily="50" charset="-128"/>
              </a:rPr>
              <a:t>ECFA</a:t>
            </a:r>
            <a:r>
              <a:rPr kumimoji="1" lang="ja-JP" altLang="en-US" sz="1200" dirty="0" smtClean="0">
                <a:latin typeface="メイリオ" panose="020B0604030504040204" pitchFamily="50" charset="-128"/>
                <a:ea typeface="メイリオ" panose="020B0604030504040204" pitchFamily="50" charset="-128"/>
              </a:rPr>
              <a:t>）加盟コンサルタント</a:t>
            </a:r>
            <a:r>
              <a:rPr lang="ja-JP" altLang="en-US" sz="1200" dirty="0">
                <a:latin typeface="メイリオ" panose="020B0604030504040204" pitchFamily="50" charset="-128"/>
                <a:ea typeface="メイリオ" panose="020B0604030504040204" pitchFamily="50" charset="-128"/>
              </a:rPr>
              <a:t>等</a:t>
            </a:r>
            <a:r>
              <a:rPr kumimoji="1" lang="ja-JP" altLang="en-US" sz="1200" dirty="0" smtClean="0">
                <a:latin typeface="メイリオ" panose="020B0604030504040204" pitchFamily="50" charset="-128"/>
                <a:ea typeface="メイリオ" panose="020B0604030504040204" pitchFamily="50" charset="-128"/>
              </a:rPr>
              <a:t>による海外展開相談会</a:t>
            </a:r>
            <a:r>
              <a:rPr lang="ja-JP" altLang="en-US" sz="1200" dirty="0">
                <a:latin typeface="メイリオ" panose="020B0604030504040204" pitchFamily="50" charset="-128"/>
                <a:ea typeface="メイリオ" panose="020B0604030504040204" pitchFamily="50" charset="-128"/>
              </a:rPr>
              <a:t>を</a:t>
            </a:r>
            <a:r>
              <a:rPr kumimoji="1" lang="ja-JP" altLang="en-US" sz="1200" dirty="0" smtClean="0">
                <a:latin typeface="メイリオ" panose="020B0604030504040204" pitchFamily="50" charset="-128"/>
                <a:ea typeface="メイリオ" panose="020B0604030504040204" pitchFamily="50" charset="-128"/>
              </a:rPr>
              <a:t>実施致します。</a:t>
            </a:r>
            <a:endParaRPr kumimoji="1" lang="ja-JP" altLang="en-US" sz="1200" dirty="0">
              <a:latin typeface="メイリオ" panose="020B0604030504040204" pitchFamily="50" charset="-128"/>
              <a:ea typeface="メイリオ" panose="020B0604030504040204" pitchFamily="50" charset="-128"/>
            </a:endParaRPr>
          </a:p>
        </p:txBody>
      </p:sp>
      <p:sp>
        <p:nvSpPr>
          <p:cNvPr id="22" name="テキスト ボックス 21"/>
          <p:cNvSpPr txBox="1"/>
          <p:nvPr/>
        </p:nvSpPr>
        <p:spPr>
          <a:xfrm>
            <a:off x="44624" y="7576591"/>
            <a:ext cx="6984776" cy="307777"/>
          </a:xfrm>
          <a:prstGeom prst="rect">
            <a:avLst/>
          </a:prstGeom>
          <a:noFill/>
        </p:spPr>
        <p:txBody>
          <a:bodyPr wrap="square" rtlCol="0">
            <a:spAutoFit/>
          </a:bodyPr>
          <a:lstStyle/>
          <a:p>
            <a:r>
              <a:rPr lang="ja-JP" altLang="en-US" sz="1400" b="1" dirty="0" smtClean="0">
                <a:solidFill>
                  <a:srgbClr val="0B6404"/>
                </a:solidFill>
                <a:latin typeface="メイリオ" panose="020B0604030504040204" pitchFamily="50" charset="-128"/>
                <a:ea typeface="メイリオ" panose="020B0604030504040204" pitchFamily="50" charset="-128"/>
              </a:rPr>
              <a:t>お申込みはメールまたは</a:t>
            </a:r>
            <a:r>
              <a:rPr lang="en-US" altLang="ja-JP" sz="1400" b="1" dirty="0" smtClean="0">
                <a:solidFill>
                  <a:srgbClr val="0B6404"/>
                </a:solidFill>
                <a:latin typeface="メイリオ" panose="020B0604030504040204" pitchFamily="50" charset="-128"/>
                <a:ea typeface="メイリオ" panose="020B0604030504040204" pitchFamily="50" charset="-128"/>
              </a:rPr>
              <a:t>FAX</a:t>
            </a:r>
            <a:r>
              <a:rPr lang="ja-JP" altLang="en-US" sz="1400" b="1" dirty="0" smtClean="0">
                <a:solidFill>
                  <a:srgbClr val="0B6404"/>
                </a:solidFill>
                <a:latin typeface="メイリオ" panose="020B0604030504040204" pitchFamily="50" charset="-128"/>
                <a:ea typeface="メイリオ" panose="020B0604030504040204" pitchFamily="50" charset="-128"/>
              </a:rPr>
              <a:t>で</a:t>
            </a:r>
            <a:r>
              <a:rPr lang="ja-JP" altLang="en-US" sz="1400" b="1" dirty="0">
                <a:solidFill>
                  <a:srgbClr val="0B6404"/>
                </a:solidFill>
                <a:latin typeface="メイリオ" panose="020B0604030504040204" pitchFamily="50" charset="-128"/>
                <a:ea typeface="メイリオ" panose="020B0604030504040204" pitchFamily="50" charset="-128"/>
              </a:rPr>
              <a:t>、下記まで</a:t>
            </a:r>
            <a:r>
              <a:rPr lang="ja-JP" altLang="en-US" sz="1400" b="1" dirty="0" smtClean="0">
                <a:solidFill>
                  <a:srgbClr val="0B6404"/>
                </a:solidFill>
                <a:latin typeface="メイリオ" panose="020B0604030504040204" pitchFamily="50" charset="-128"/>
                <a:ea typeface="メイリオ" panose="020B0604030504040204" pitchFamily="50" charset="-128"/>
              </a:rPr>
              <a:t>（</a:t>
            </a:r>
            <a:r>
              <a:rPr lang="en-US" altLang="ja-JP" sz="1400" b="1" dirty="0" smtClean="0">
                <a:solidFill>
                  <a:srgbClr val="0B6404"/>
                </a:solidFill>
                <a:latin typeface="メイリオ" panose="020B0604030504040204" pitchFamily="50" charset="-128"/>
                <a:ea typeface="メイリオ" panose="020B0604030504040204" pitchFamily="50" charset="-128"/>
              </a:rPr>
              <a:t>8</a:t>
            </a:r>
            <a:r>
              <a:rPr lang="ja-JP" altLang="en-US" sz="1400" b="1" dirty="0" smtClean="0">
                <a:solidFill>
                  <a:srgbClr val="0B6404"/>
                </a:solidFill>
                <a:latin typeface="メイリオ" panose="020B0604030504040204" pitchFamily="50" charset="-128"/>
                <a:ea typeface="メイリオ" panose="020B0604030504040204" pitchFamily="50" charset="-128"/>
              </a:rPr>
              <a:t>月</a:t>
            </a:r>
            <a:r>
              <a:rPr lang="en-US" altLang="ja-JP" sz="1400" b="1" dirty="0" smtClean="0">
                <a:solidFill>
                  <a:srgbClr val="0B6404"/>
                </a:solidFill>
                <a:latin typeface="メイリオ" panose="020B0604030504040204" pitchFamily="50" charset="-128"/>
                <a:ea typeface="メイリオ" panose="020B0604030504040204" pitchFamily="50" charset="-128"/>
              </a:rPr>
              <a:t>27</a:t>
            </a:r>
            <a:r>
              <a:rPr lang="ja-JP" altLang="en-US" sz="1400" b="1" dirty="0" smtClean="0">
                <a:solidFill>
                  <a:srgbClr val="0B6404"/>
                </a:solidFill>
                <a:latin typeface="メイリオ" panose="020B0604030504040204" pitchFamily="50" charset="-128"/>
                <a:ea typeface="メイリオ" panose="020B0604030504040204" pitchFamily="50" charset="-128"/>
              </a:rPr>
              <a:t>日〆切）　　　　　　　　　　　　　　　　　　　　　　　　　　　</a:t>
            </a:r>
            <a:endParaRPr kumimoji="1" lang="ja-JP" altLang="en-US" sz="1400" b="1" dirty="0">
              <a:solidFill>
                <a:srgbClr val="0B6404"/>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587834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714</TotalTime>
  <Words>85</Words>
  <Application>FastSanitizer</Application>
  <PresentationFormat>画面に合わせる (4:3)</PresentationFormat>
  <Paragraphs>56</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環境ビジネス海外展開セミナー ～台湾・中東地域（サウジアラビア）・太平洋島嶼国の 現状と環境分野における最新情報～</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iida</dc:creator>
  <cp:lastModifiedBy>iida</cp:lastModifiedBy>
  <cp:revision>61</cp:revision>
  <cp:lastPrinted>2019-07-31T05:03:16Z</cp:lastPrinted>
  <dcterms:created xsi:type="dcterms:W3CDTF">2019-07-18T04:44:12Z</dcterms:created>
  <dcterms:modified xsi:type="dcterms:W3CDTF">2019-08-14T06:18:08Z</dcterms:modified>
</cp:coreProperties>
</file>