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4A004"/>
    <a:srgbClr val="0B6404"/>
    <a:srgbClr val="38E85A"/>
    <a:srgbClr val="58F22E"/>
    <a:srgbClr val="CCFFCC"/>
    <a:srgbClr val="00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36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
<Relationships xmlns="http://schemas.openxmlformats.org/package/2006/relationships">
<Relationship Id="rId3" Type="http://schemas.openxmlformats.org/officeDocument/2006/relationships/presProps" Target="presProps.xml"/>
<Relationship Id="rId2" Type="http://schemas.openxmlformats.org/officeDocument/2006/relationships/slide" Target="slides/slide1.xml"/>
<Relationship Id="rId1" Type="http://schemas.openxmlformats.org/officeDocument/2006/relationships/slideMaster" Target="slideMasters/slideMaster1.xml"/>
<Relationship Id="rId6" Type="http://schemas.openxmlformats.org/officeDocument/2006/relationships/tableStyles" Target="tableStyles.xml"/>
<Relationship Id="rId5" Type="http://schemas.openxmlformats.org/officeDocument/2006/relationships/theme" Target="theme/theme1.xml"/>
<Relationship Id="rId4" Type="http://schemas.openxmlformats.org/officeDocument/2006/relationships/viewProps" Target="viewProps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E8FD-63D0-4673-BAF1-1767FCE7FE1E}" type="datetimeFigureOut">
              <a:rPr kumimoji="1" lang="ja-JP" altLang="en-US" smtClean="0"/>
              <a:t>2019/8/14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40B8D-9966-4F43-8D25-C1011FFC0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4816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E8FD-63D0-4673-BAF1-1767FCE7FE1E}" type="datetimeFigureOut">
              <a:rPr kumimoji="1" lang="ja-JP" altLang="en-US" smtClean="0"/>
              <a:t>2019/8/14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40B8D-9966-4F43-8D25-C1011FFC0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9609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E8FD-63D0-4673-BAF1-1767FCE7FE1E}" type="datetimeFigureOut">
              <a:rPr kumimoji="1" lang="ja-JP" altLang="en-US" smtClean="0"/>
              <a:t>2019/8/14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40B8D-9966-4F43-8D25-C1011FFC0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464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E8FD-63D0-4673-BAF1-1767FCE7FE1E}" type="datetimeFigureOut">
              <a:rPr kumimoji="1" lang="ja-JP" altLang="en-US" smtClean="0"/>
              <a:t>2019/8/14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40B8D-9966-4F43-8D25-C1011FFC0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9706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E8FD-63D0-4673-BAF1-1767FCE7FE1E}" type="datetimeFigureOut">
              <a:rPr kumimoji="1" lang="ja-JP" altLang="en-US" smtClean="0"/>
              <a:t>2019/8/14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40B8D-9966-4F43-8D25-C1011FFC0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154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E8FD-63D0-4673-BAF1-1767FCE7FE1E}" type="datetimeFigureOut">
              <a:rPr kumimoji="1" lang="ja-JP" altLang="en-US" smtClean="0"/>
              <a:t>2019/8/14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40B8D-9966-4F43-8D25-C1011FFC0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8722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E8FD-63D0-4673-BAF1-1767FCE7FE1E}" type="datetimeFigureOut">
              <a:rPr kumimoji="1" lang="ja-JP" altLang="en-US" smtClean="0"/>
              <a:t>2019/8/14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40B8D-9966-4F43-8D25-C1011FFC0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481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E8FD-63D0-4673-BAF1-1767FCE7FE1E}" type="datetimeFigureOut">
              <a:rPr kumimoji="1" lang="ja-JP" altLang="en-US" smtClean="0"/>
              <a:t>2019/8/14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40B8D-9966-4F43-8D25-C1011FFC0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780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E8FD-63D0-4673-BAF1-1767FCE7FE1E}" type="datetimeFigureOut">
              <a:rPr kumimoji="1" lang="ja-JP" altLang="en-US" smtClean="0"/>
              <a:t>2019/8/14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40B8D-9966-4F43-8D25-C1011FFC0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56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E8FD-63D0-4673-BAF1-1767FCE7FE1E}" type="datetimeFigureOut">
              <a:rPr kumimoji="1" lang="ja-JP" altLang="en-US" smtClean="0"/>
              <a:t>2019/8/14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40B8D-9966-4F43-8D25-C1011FFC0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124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E8FD-63D0-4673-BAF1-1767FCE7FE1E}" type="datetimeFigureOut">
              <a:rPr kumimoji="1" lang="ja-JP" altLang="en-US" smtClean="0"/>
              <a:t>2019/8/14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40B8D-9966-4F43-8D25-C1011FFC0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3727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8E8FD-63D0-4673-BAF1-1767FCE7FE1E}" type="datetimeFigureOut">
              <a:rPr kumimoji="1" lang="ja-JP" altLang="en-US" smtClean="0"/>
              <a:t>2019/8/14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40B8D-9966-4F43-8D25-C1011FFC0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42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epiamonthly@tepia.co.jp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/>
          <p:cNvSpPr/>
          <p:nvPr/>
        </p:nvSpPr>
        <p:spPr>
          <a:xfrm>
            <a:off x="44624" y="4716016"/>
            <a:ext cx="6796136" cy="28803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021" y="7938576"/>
            <a:ext cx="1401979" cy="1169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正方形/長方形 25"/>
          <p:cNvSpPr/>
          <p:nvPr/>
        </p:nvSpPr>
        <p:spPr>
          <a:xfrm>
            <a:off x="116632" y="251520"/>
            <a:ext cx="6605016" cy="1152128"/>
          </a:xfrm>
          <a:prstGeom prst="rect">
            <a:avLst/>
          </a:prstGeom>
          <a:solidFill>
            <a:srgbClr val="04A00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44624" y="7884369"/>
            <a:ext cx="5387926" cy="1224136"/>
          </a:xfrm>
          <a:prstGeom prst="roundRect">
            <a:avLst/>
          </a:prstGeom>
          <a:solidFill>
            <a:srgbClr val="04A004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32656" y="323528"/>
            <a:ext cx="6336704" cy="1080120"/>
          </a:xfrm>
        </p:spPr>
        <p:txBody>
          <a:bodyPr>
            <a:normAutofit/>
          </a:bodyPr>
          <a:lstStyle/>
          <a:p>
            <a:r>
              <a:rPr kumimoji="1"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環境ビジネス海外展開セミナー</a:t>
            </a:r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相談</a:t>
            </a:r>
            <a:r>
              <a:rPr lang="ja-JP" altLang="ja-JP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</a:t>
            </a:r>
            <a:r>
              <a:rPr lang="ja-JP" altLang="ja-JP" sz="2000" dirty="0"/>
              <a:t/>
            </a:r>
            <a:br>
              <a:rPr lang="ja-JP" altLang="ja-JP" sz="2000" dirty="0"/>
            </a:br>
            <a:r>
              <a:rPr lang="ja-JP" altLang="ja-JP" sz="2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コンサルタント</a:t>
            </a:r>
            <a:r>
              <a:rPr lang="ja-JP" altLang="ja-JP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募集</a:t>
            </a:r>
            <a:endParaRPr kumimoji="1" lang="ja-JP" altLang="en-US" sz="2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188640" y="35496"/>
            <a:ext cx="2808312" cy="2160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50" smtClean="0">
                <a:solidFill>
                  <a:srgbClr val="0B640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Kawasaki Green Innovation Cluster</a:t>
            </a:r>
          </a:p>
        </p:txBody>
      </p:sp>
      <p:cxnSp>
        <p:nvCxnSpPr>
          <p:cNvPr id="10" name="直線コネクタ 9"/>
          <p:cNvCxnSpPr/>
          <p:nvPr/>
        </p:nvCxnSpPr>
        <p:spPr>
          <a:xfrm>
            <a:off x="260648" y="1403648"/>
            <a:ext cx="6228000" cy="0"/>
          </a:xfrm>
          <a:prstGeom prst="line">
            <a:avLst/>
          </a:prstGeom>
          <a:ln>
            <a:solidFill>
              <a:srgbClr val="008A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260648" y="179512"/>
            <a:ext cx="6264000" cy="0"/>
          </a:xfrm>
          <a:prstGeom prst="line">
            <a:avLst/>
          </a:prstGeom>
          <a:ln>
            <a:solidFill>
              <a:srgbClr val="008A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タイトル 1"/>
          <p:cNvSpPr txBox="1">
            <a:spLocks/>
          </p:cNvSpPr>
          <p:nvPr/>
        </p:nvSpPr>
        <p:spPr>
          <a:xfrm>
            <a:off x="3769320" y="35496"/>
            <a:ext cx="2828032" cy="2160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ja-JP" altLang="en-US" sz="1050" smtClean="0">
                <a:solidFill>
                  <a:srgbClr val="0B640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かわさき</a:t>
            </a:r>
            <a:r>
              <a:rPr lang="ja-JP" altLang="en-US" sz="1000" smtClean="0">
                <a:solidFill>
                  <a:srgbClr val="0B640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グリーンイノベーションクラスター</a:t>
            </a:r>
            <a:endParaRPr lang="en-US" altLang="ja-JP" sz="1000" smtClean="0">
              <a:solidFill>
                <a:srgbClr val="0B640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タイトル 1"/>
          <p:cNvSpPr txBox="1">
            <a:spLocks/>
          </p:cNvSpPr>
          <p:nvPr/>
        </p:nvSpPr>
        <p:spPr>
          <a:xfrm>
            <a:off x="116632" y="7884367"/>
            <a:ext cx="4320480" cy="61206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6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かわさきグリーンイノベーションクラスター</a:t>
            </a:r>
            <a:endParaRPr lang="en-US" altLang="ja-JP" sz="1600" b="1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6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セミナー運営事務局</a:t>
            </a:r>
            <a:r>
              <a:rPr lang="ja-JP" altLang="en-US" sz="1600" b="1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600" b="1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タイトル 1"/>
          <p:cNvSpPr txBox="1">
            <a:spLocks/>
          </p:cNvSpPr>
          <p:nvPr/>
        </p:nvSpPr>
        <p:spPr>
          <a:xfrm>
            <a:off x="117328" y="8473061"/>
            <a:ext cx="3527696" cy="63544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2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（日本テピア株式会社内）　飯田、石毛</a:t>
            </a:r>
            <a:endParaRPr lang="en-US" altLang="ja-JP" sz="1200" b="1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en-US" altLang="ja-JP" sz="1200" b="1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 Mail </a:t>
            </a:r>
            <a:r>
              <a:rPr lang="en-US" altLang="ja-JP" sz="12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3"/>
              </a:rPr>
              <a:t>tepia</a:t>
            </a:r>
            <a:r>
              <a:rPr lang="en-US" altLang="ja-JP" sz="1200" b="1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3"/>
              </a:rPr>
              <a:t>monthly@tepia.co.jp</a:t>
            </a:r>
            <a:endParaRPr lang="en-US" altLang="ja-JP" sz="1200" b="1" smtClean="0"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en-US" altLang="ja-JP" sz="12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TEL 03-6721-5505</a:t>
            </a:r>
            <a:r>
              <a:rPr lang="ja-JP" altLang="en-US" sz="12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2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FAX 03-6721-5506</a:t>
            </a:r>
            <a:r>
              <a:rPr lang="ja-JP" altLang="en-US" sz="12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200" b="1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endParaRPr lang="en-US" altLang="ja-JP" sz="1200" b="1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17328" y="1530241"/>
            <a:ext cx="6604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4624" y="7648599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 smtClean="0">
                <a:solidFill>
                  <a:srgbClr val="0B640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お申込みはメールまたは</a:t>
            </a:r>
            <a:r>
              <a:rPr lang="en-US" altLang="ja-JP" sz="1400" b="1" dirty="0" smtClean="0">
                <a:solidFill>
                  <a:srgbClr val="0B640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FAX</a:t>
            </a:r>
            <a:r>
              <a:rPr lang="ja-JP" altLang="en-US" sz="1400" b="1" dirty="0" smtClean="0">
                <a:solidFill>
                  <a:srgbClr val="0B640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r>
              <a:rPr lang="ja-JP" altLang="en-US" sz="1400" b="1" dirty="0">
                <a:solidFill>
                  <a:srgbClr val="0B640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、下記まで</a:t>
            </a:r>
            <a:r>
              <a:rPr lang="ja-JP" altLang="en-US" sz="1400" b="1" dirty="0" smtClean="0">
                <a:solidFill>
                  <a:srgbClr val="0B640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400" b="1" dirty="0" smtClean="0">
                <a:solidFill>
                  <a:srgbClr val="0B640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1400" b="1" dirty="0" smtClean="0">
                <a:solidFill>
                  <a:srgbClr val="0B640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400" b="1" dirty="0" smtClean="0">
                <a:solidFill>
                  <a:srgbClr val="0B640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27</a:t>
            </a:r>
            <a:r>
              <a:rPr lang="ja-JP" altLang="en-US" sz="1400" b="1" dirty="0" smtClean="0">
                <a:solidFill>
                  <a:srgbClr val="0B640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日〆切）　　　　　　　　　　　　　　　　　　　　　　　　　　　</a:t>
            </a:r>
            <a:endParaRPr kumimoji="1" lang="ja-JP" altLang="en-US" sz="1400" b="1" dirty="0">
              <a:solidFill>
                <a:srgbClr val="0B640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0" name="グループ化 19"/>
          <p:cNvGrpSpPr/>
          <p:nvPr/>
        </p:nvGrpSpPr>
        <p:grpSpPr>
          <a:xfrm>
            <a:off x="-45732" y="2483768"/>
            <a:ext cx="6840760" cy="2160240"/>
            <a:chOff x="0" y="2627784"/>
            <a:chExt cx="6840760" cy="2160240"/>
          </a:xfrm>
        </p:grpSpPr>
        <p:sp>
          <p:nvSpPr>
            <p:cNvPr id="25" name="正方形/長方形 24"/>
            <p:cNvSpPr/>
            <p:nvPr/>
          </p:nvSpPr>
          <p:spPr>
            <a:xfrm>
              <a:off x="110076" y="2627784"/>
              <a:ext cx="6730684" cy="2088232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8" name="グループ化 7"/>
            <p:cNvGrpSpPr/>
            <p:nvPr/>
          </p:nvGrpSpPr>
          <p:grpSpPr>
            <a:xfrm>
              <a:off x="0" y="3563888"/>
              <a:ext cx="6840760" cy="1224136"/>
              <a:chOff x="-27384" y="5292081"/>
              <a:chExt cx="6840760" cy="1224136"/>
            </a:xfrm>
          </p:grpSpPr>
          <p:sp>
            <p:nvSpPr>
              <p:cNvPr id="6" name="タイトル 1"/>
              <p:cNvSpPr txBox="1">
                <a:spLocks/>
              </p:cNvSpPr>
              <p:nvPr/>
            </p:nvSpPr>
            <p:spPr>
              <a:xfrm>
                <a:off x="-27384" y="5292081"/>
                <a:ext cx="1552804" cy="1224136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kumimoji="1"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171450" indent="-171450" algn="l">
                  <a:buFont typeface="Wingdings" panose="05000000000000000000" pitchFamily="2" charset="2"/>
                  <a:buChar char="n"/>
                </a:pPr>
                <a:r>
                  <a:rPr lang="ja-JP" altLang="en-US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 主催　</a:t>
                </a:r>
                <a:endParaRPr lang="en-US" altLang="ja-JP" sz="1200" smtClean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marL="228600" indent="-228600" algn="l">
                  <a:buFont typeface="Wingdings" panose="05000000000000000000" pitchFamily="2" charset="2"/>
                  <a:buChar char="n"/>
                </a:pPr>
                <a:r>
                  <a:rPr lang="ja-JP" altLang="en-US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共催</a:t>
                </a:r>
                <a:r>
                  <a:rPr lang="en-US" altLang="ja-JP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(</a:t>
                </a:r>
                <a:r>
                  <a:rPr lang="ja-JP" altLang="en-US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予定</a:t>
                </a:r>
                <a:r>
                  <a:rPr lang="en-US" altLang="ja-JP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)</a:t>
                </a:r>
                <a:endParaRPr lang="en-US" altLang="ja-JP" sz="12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marL="228600" indent="-228600" algn="l">
                  <a:buFont typeface="Wingdings" panose="05000000000000000000" pitchFamily="2" charset="2"/>
                  <a:buChar char="n"/>
                </a:pPr>
                <a:endParaRPr lang="en-US" altLang="ja-JP" sz="1200" smtClean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marL="228600" indent="-228600" algn="l">
                  <a:buFont typeface="Wingdings" panose="05000000000000000000" pitchFamily="2" charset="2"/>
                  <a:buChar char="n"/>
                </a:pPr>
                <a:r>
                  <a:rPr lang="ja-JP" altLang="en-US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後援</a:t>
                </a:r>
                <a:r>
                  <a:rPr lang="en-US" altLang="ja-JP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(</a:t>
                </a:r>
                <a:r>
                  <a:rPr lang="ja-JP" altLang="en-US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予定</a:t>
                </a:r>
                <a:r>
                  <a:rPr lang="en-US" altLang="ja-JP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)</a:t>
                </a:r>
              </a:p>
              <a:p>
                <a:pPr marL="228600" indent="-228600" algn="l">
                  <a:buFont typeface="+mj-lt"/>
                  <a:buAutoNum type="arabicPeriod"/>
                </a:pPr>
                <a:endParaRPr lang="en-US" altLang="ja-JP" sz="1200" smtClean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" name="タイトル 1"/>
              <p:cNvSpPr txBox="1">
                <a:spLocks/>
              </p:cNvSpPr>
              <p:nvPr/>
            </p:nvSpPr>
            <p:spPr>
              <a:xfrm>
                <a:off x="1052492" y="5292082"/>
                <a:ext cx="5760884" cy="1224135"/>
              </a:xfrm>
              <a:prstGeom prst="rect">
                <a:avLst/>
              </a:prstGeom>
              <a:ln w="9525">
                <a:noFill/>
              </a:ln>
            </p:spPr>
            <p:txBody>
              <a:bodyPr vert="horz" lIns="91440" tIns="45720" rIns="91440" bIns="45720" rtlCol="0" anchor="t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kumimoji="1"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ja-JP" altLang="ja-JP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川崎市</a:t>
                </a:r>
                <a:endParaRPr lang="en-US" altLang="ja-JP" sz="1200" dirty="0" smtClean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l"/>
                <a:r>
                  <a:rPr lang="ja-JP" altLang="ja-JP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川崎</a:t>
                </a:r>
                <a:r>
                  <a:rPr lang="ja-JP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商工会議所</a:t>
                </a:r>
                <a:r>
                  <a:rPr lang="ja-JP" altLang="ja-JP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r>
                  <a:rPr lang="ja-JP" altLang="en-US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一般社団法人</a:t>
                </a:r>
                <a:r>
                  <a:rPr lang="ja-JP" altLang="ja-JP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海外</a:t>
                </a:r>
                <a:r>
                  <a:rPr lang="ja-JP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コンサルタンツ協会（</a:t>
                </a:r>
                <a:r>
                  <a:rPr lang="en-US" altLang="ja-JP" sz="12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ECFA</a:t>
                </a:r>
                <a:r>
                  <a:rPr lang="ja-JP" altLang="ja-JP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）</a:t>
                </a:r>
                <a:r>
                  <a:rPr lang="ja-JP" altLang="en-US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endParaRPr lang="en-US" altLang="ja-JP" sz="1200" smtClean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l"/>
                <a:r>
                  <a:rPr lang="ja-JP" altLang="ja-JP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公益</a:t>
                </a:r>
                <a:r>
                  <a:rPr lang="ja-JP" altLang="ja-JP" sz="12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財団法人日本台湾</a:t>
                </a:r>
                <a:r>
                  <a:rPr lang="ja-JP" altLang="ja-JP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交流協会</a:t>
                </a:r>
                <a:endParaRPr lang="en-US" altLang="ja-JP" sz="12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l"/>
                <a:r>
                  <a:rPr lang="ja-JP" altLang="ja-JP" sz="120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一般</a:t>
                </a:r>
                <a:r>
                  <a:rPr lang="ja-JP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財団</a:t>
                </a:r>
                <a:r>
                  <a:rPr lang="ja-JP" altLang="ja-JP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法人中東</a:t>
                </a:r>
                <a:r>
                  <a:rPr lang="ja-JP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協力センター</a:t>
                </a:r>
                <a:r>
                  <a:rPr lang="ja-JP" altLang="en-US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r>
                  <a:rPr lang="ja-JP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国際</a:t>
                </a:r>
                <a:r>
                  <a:rPr lang="ja-JP" altLang="ja-JP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機関太平洋</a:t>
                </a:r>
                <a:r>
                  <a:rPr lang="ja-JP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諸島センター</a:t>
                </a:r>
                <a:r>
                  <a:rPr lang="ja-JP" altLang="en-US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r>
                  <a:rPr lang="ja-JP" altLang="ja-JP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ＪＩＣＡ横浜</a:t>
                </a:r>
                <a:r>
                  <a:rPr lang="ja-JP" altLang="en-US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r>
                  <a:rPr lang="ja-JP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ＪＥＴＲＯ</a:t>
                </a:r>
                <a:r>
                  <a:rPr lang="ja-JP" altLang="ja-JP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横浜</a:t>
                </a:r>
                <a:r>
                  <a:rPr lang="ja-JP" altLang="en-US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r>
                  <a:rPr lang="ja-JP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神奈川中小企業活性化センター</a:t>
                </a:r>
                <a:r>
                  <a:rPr lang="en-US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(</a:t>
                </a:r>
                <a:r>
                  <a:rPr lang="ja-JP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ＫＩＲＣ</a:t>
                </a:r>
                <a:r>
                  <a:rPr lang="en-US" altLang="ja-JP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)</a:t>
                </a:r>
                <a:r>
                  <a:rPr lang="ja-JP" altLang="en-US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 </a:t>
                </a:r>
                <a:r>
                  <a:rPr lang="ja-JP" altLang="en-US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r>
                  <a:rPr lang="ja-JP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公財）川崎市産業振興</a:t>
                </a:r>
                <a:r>
                  <a:rPr lang="ja-JP" altLang="ja-JP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財団</a:t>
                </a:r>
                <a:r>
                  <a:rPr lang="ja-JP" altLang="en-US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r>
                  <a:rPr lang="ja-JP" altLang="ja-JP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公</a:t>
                </a:r>
                <a:r>
                  <a:rPr lang="ja-JP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財）神奈川産業振興センター</a:t>
                </a:r>
                <a:r>
                  <a:rPr lang="en-US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(</a:t>
                </a:r>
                <a:r>
                  <a:rPr lang="ja-JP" altLang="ja-JP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ＫＩＰ</a:t>
                </a:r>
                <a:r>
                  <a:rPr lang="en-US" altLang="ja-JP" sz="1200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)</a:t>
                </a:r>
                <a:endParaRPr lang="en-US" altLang="ja-JP" sz="12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23" name="タイトル 1"/>
            <p:cNvSpPr txBox="1">
              <a:spLocks/>
            </p:cNvSpPr>
            <p:nvPr/>
          </p:nvSpPr>
          <p:spPr>
            <a:xfrm>
              <a:off x="188640" y="2771800"/>
              <a:ext cx="6111289" cy="1819835"/>
            </a:xfrm>
            <a:prstGeom prst="rect">
              <a:avLst/>
            </a:prstGeom>
            <a:ln w="9525">
              <a:noFill/>
            </a:ln>
          </p:spPr>
          <p:txBody>
            <a:bodyPr vert="horz" lIns="91440" tIns="45720" rIns="91440" bIns="45720" rtlCol="0" anchor="t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ja-JP" sz="18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2019</a:t>
              </a:r>
              <a:r>
                <a:rPr lang="ja-JP" altLang="ja-JP" sz="18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lang="ja-JP" altLang="ja-JP" sz="1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９月２日（月）</a:t>
              </a:r>
              <a:r>
                <a:rPr lang="ja-JP" altLang="ja-JP" sz="1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sz="1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16</a:t>
              </a:r>
              <a:r>
                <a:rPr lang="ja-JP" altLang="en-US" sz="1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sz="1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lang="ja-JP" altLang="en-US" sz="1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lang="en-US" altLang="ja-JP" sz="1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17</a:t>
              </a:r>
              <a:r>
                <a:rPr lang="ja-JP" altLang="en-US" sz="1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sz="1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</a:p>
            <a:p>
              <a:pPr algn="l"/>
              <a:r>
                <a:rPr lang="ja-JP" altLang="ja-JP" sz="16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ＫＣＣＩ</a:t>
              </a:r>
              <a:r>
                <a:rPr lang="ja-JP" altLang="ja-JP" sz="1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ホール</a:t>
              </a:r>
              <a:r>
                <a:rPr lang="ja-JP" altLang="ja-JP" sz="16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会議室</a:t>
              </a:r>
              <a:r>
                <a:rPr lang="ja-JP" altLang="en-US" sz="16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（最寄駅：</a:t>
              </a:r>
              <a:r>
                <a:rPr lang="en-US" altLang="ja-JP" sz="16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JR</a:t>
              </a:r>
              <a:r>
                <a:rPr lang="ja-JP" altLang="en-US" sz="16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川崎駅・京急川崎駅</a:t>
              </a:r>
              <a:r>
                <a:rPr lang="en-US" altLang="ja-JP" sz="16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</a:p>
            <a:p>
              <a:pPr algn="l"/>
              <a:r>
                <a:rPr lang="ja-JP" altLang="ja-JP" sz="12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ja-JP" sz="12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川崎市川崎区駅前本町１１－２　川崎フロンティアビル２階</a:t>
              </a:r>
              <a:r>
                <a:rPr lang="ja-JP" altLang="ja-JP" sz="12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endParaRPr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/>
          <p:cNvSpPr txBox="1"/>
          <p:nvPr/>
        </p:nvSpPr>
        <p:spPr>
          <a:xfrm>
            <a:off x="-27384" y="1508755"/>
            <a:ext cx="6677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かわさきグリーンイノベーションクラスターでは</a:t>
            </a:r>
            <a:r>
              <a: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日の海外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展開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セミナー開催に伴い、海外展開を目指す企業様向けの海外展開相談会を実施いたします。</a:t>
            </a:r>
            <a:endParaRPr lang="en-US" altLang="ja-JP" sz="11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このたび、相談会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にご参加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いただく一般社団法人海外コンサルタンツ協会（</a:t>
            </a:r>
            <a:r>
              <a: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ECFA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）加盟コンサルタント企業等を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募集いたします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。海外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展開支援や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ODA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事業などの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ご経験をお持ちのコンサルタントのみな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さまのご参加をお待ちしております。</a:t>
            </a:r>
            <a:endParaRPr lang="en-US" altLang="ja-JP" sz="11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5" name="グループ化 34"/>
          <p:cNvGrpSpPr/>
          <p:nvPr/>
        </p:nvGrpSpPr>
        <p:grpSpPr>
          <a:xfrm>
            <a:off x="-27384" y="4716016"/>
            <a:ext cx="7200800" cy="3024336"/>
            <a:chOff x="-27384" y="2339752"/>
            <a:chExt cx="7200800" cy="3024336"/>
          </a:xfrm>
        </p:grpSpPr>
        <p:sp>
          <p:nvSpPr>
            <p:cNvPr id="28" name="タイトル 1"/>
            <p:cNvSpPr txBox="1">
              <a:spLocks/>
            </p:cNvSpPr>
            <p:nvPr/>
          </p:nvSpPr>
          <p:spPr>
            <a:xfrm>
              <a:off x="-27384" y="2649388"/>
              <a:ext cx="5616624" cy="2561742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t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buFont typeface="+mj-lt"/>
                <a:buAutoNum type="arabicPeriod"/>
              </a:pP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開会あいさつ</a:t>
              </a:r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川崎市経済労働局国際経済推進室　室長　田邉　聡</a:t>
              </a:r>
              <a:endPara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28600" indent="-228600" algn="l">
                <a:buFont typeface="+mj-lt"/>
                <a:buAutoNum type="arabicPeriod" startAt="2"/>
              </a:pPr>
              <a:r>
                <a:rPr lang="ja-JP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日台企業連携による海外展開・台湾の環境関連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インフラプロジェクト</a:t>
              </a:r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r>
                <a:rPr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・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公益</a:t>
              </a:r>
              <a:r>
                <a:rPr lang="ja-JP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財団法人　日本台湾交流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協会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次長　北条　尚子氏</a:t>
              </a:r>
            </a:p>
            <a:p>
              <a:pPr algn="l"/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株式会社三菱</a:t>
              </a:r>
              <a:r>
                <a:rPr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総合研究所　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海外</a:t>
              </a:r>
              <a:r>
                <a:rPr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事業本部兼経営戦略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グループ</a:t>
              </a:r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r>
                <a:rPr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主席</a:t>
              </a:r>
              <a:r>
                <a:rPr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研究員　　河村憲子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氏</a:t>
              </a:r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28600" indent="-228600" algn="l">
                <a:buFont typeface="+mj-lt"/>
                <a:buAutoNum type="arabicPeriod" startAt="3"/>
              </a:pPr>
              <a:r>
                <a:rPr lang="ja-JP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サウジアラビアで進む国家改革と環境関連ビジネス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機会</a:t>
              </a:r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一般</a:t>
              </a:r>
              <a:r>
                <a:rPr lang="ja-JP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財団法人　中東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協力センター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審議役　三束　尚志氏</a:t>
              </a:r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28600" indent="-228600" algn="l">
                <a:buFont typeface="+mj-lt"/>
                <a:buAutoNum type="arabicPeriod" startAt="4"/>
              </a:pP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太平洋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島嶼</a:t>
              </a:r>
              <a:r>
                <a:rPr lang="ja-JP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国の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現状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実際の事例</a:t>
              </a:r>
              <a:r>
                <a:rPr lang="ja-JP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（ゴミ問題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等</a:t>
              </a:r>
              <a:r>
                <a:rPr lang="en-US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環境配慮型事業</a:t>
              </a:r>
              <a:r>
                <a:rPr lang="ja-JP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の事例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紹介</a:t>
              </a:r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r>
                <a:rPr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国際</a:t>
              </a:r>
              <a:r>
                <a:rPr lang="ja-JP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機関　太平洋諸島</a:t>
              </a:r>
              <a:r>
                <a:rPr lang="ja-JP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センター</a:t>
              </a:r>
              <a:r>
                <a:rPr lang="en-US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次長　髙橋　明子氏</a:t>
              </a:r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28600" indent="-228600" algn="l">
                <a:buFont typeface="+mj-lt"/>
                <a:buAutoNum type="arabicPeriod" startAt="5"/>
              </a:pPr>
              <a:r>
                <a:rPr lang="ja-JP" altLang="ja-JP" sz="12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海外</a:t>
              </a:r>
              <a:r>
                <a:rPr lang="ja-JP" altLang="ja-JP" sz="12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展開</a:t>
              </a:r>
              <a:r>
                <a:rPr lang="ja-JP" altLang="ja-JP" sz="12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相談会</a:t>
              </a:r>
              <a:endParaRPr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タイトル 1"/>
            <p:cNvSpPr txBox="1">
              <a:spLocks/>
            </p:cNvSpPr>
            <p:nvPr/>
          </p:nvSpPr>
          <p:spPr>
            <a:xfrm>
              <a:off x="44623" y="2339752"/>
              <a:ext cx="2693963" cy="288032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1400" b="1" u="sng">
                  <a:latin typeface="メイリオ" panose="020B0604030504040204" pitchFamily="50" charset="-128"/>
                  <a:ea typeface="メイリオ" panose="020B0604030504040204" pitchFamily="50" charset="-128"/>
                </a:rPr>
                <a:t>全体</a:t>
              </a:r>
              <a:r>
                <a:rPr lang="ja-JP" altLang="en-US" sz="1400" b="1" u="sng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スケジュール</a:t>
              </a:r>
              <a:endParaRPr lang="en-US" altLang="ja-JP" sz="1400" b="1" u="sng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タイトル 1"/>
            <p:cNvSpPr txBox="1">
              <a:spLocks/>
            </p:cNvSpPr>
            <p:nvPr/>
          </p:nvSpPr>
          <p:spPr>
            <a:xfrm>
              <a:off x="5399360" y="2566578"/>
              <a:ext cx="1630040" cy="279751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t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endParaRPr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r>
                <a:rPr lang="en-US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14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00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lang="en-US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14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05</a:t>
              </a:r>
            </a:p>
            <a:p>
              <a:pPr algn="l"/>
              <a:endPara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r>
                <a:rPr lang="en-US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14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05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lang="en-US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14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45</a:t>
              </a:r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endPara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r>
                <a:rPr lang="en-US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14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45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lang="en-US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25</a:t>
              </a:r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r>
                <a:rPr lang="en-US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25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lang="en-US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16</a:t>
              </a:r>
              <a:r>
                <a:rPr lang="ja-JP" altLang="en-US" sz="1100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05</a:t>
              </a:r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endPara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endPara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l"/>
              <a:r>
                <a:rPr lang="en-US" altLang="ja-JP" sz="12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16</a:t>
              </a:r>
              <a:r>
                <a:rPr lang="ja-JP" altLang="en-US" sz="12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sz="12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lang="ja-JP" altLang="en-US" sz="12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lang="en-US" altLang="ja-JP" sz="12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17</a:t>
              </a:r>
              <a:r>
                <a:rPr lang="ja-JP" altLang="en-US" sz="12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sz="1200" b="1" dirty="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endPara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2152577" y="2422793"/>
              <a:ext cx="50208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smtClean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セミナーにも是非合わせてご参加下さい</a:t>
              </a:r>
              <a:r>
                <a:rPr lang="ja-JP" altLang="en-US" sz="12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sz="1200" smtClean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783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164</Words>
  <Application>FastSanitizer</Application>
  <PresentationFormat>画面に合わせる (4:3)</PresentationFormat>
  <Paragraphs>55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環境ビジネス海外展開セミナー相談会 コンサルタント募集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iida</dc:creator>
  <cp:lastModifiedBy>iida</cp:lastModifiedBy>
  <cp:revision>66</cp:revision>
  <cp:lastPrinted>2019-07-21T23:19:11Z</cp:lastPrinted>
  <dcterms:created xsi:type="dcterms:W3CDTF">2019-07-18T04:44:12Z</dcterms:created>
  <dcterms:modified xsi:type="dcterms:W3CDTF">2019-08-14T06:18:55Z</dcterms:modified>
</cp:coreProperties>
</file>